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9144000" cy="6858000" type="screen4x3"/>
  <p:notesSz cx="9144000" cy="6858000"/>
  <p:embeddedFontLs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Trebuchet MS" pitchFamily="34" charset="0"/>
      <p:regular r:id="rId19"/>
      <p:bold r:id="rId20"/>
      <p:italic r:id="rId21"/>
      <p:boldItalic r:id="rId22"/>
    </p:embeddedFont>
    <p:embeddedFont>
      <p:font typeface="Century Gothic" pitchFamily="34" charset="0"/>
      <p:regular r:id="rId23"/>
      <p:bold r:id="rId24"/>
      <p:italic r:id="rId25"/>
      <p:boldItalic r:id="rId26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984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E1CC8-5770-4847-BAC5-95E728682A5E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82448-37B2-4144-8BEE-D29464D5DE5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sz="21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63510-A6F4-498C-8FE3-787CE05F67C2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7CEE7-61F9-40FC-897F-1BA6069E320B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B2CD9-0162-4C30-AC94-143C635B0025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3093B-2314-4578-BC70-E7ECED69F6A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F6C84-AB34-4121-B034-40F7856C19AE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105D1-C5AC-4FF8-B7A5-CCAA354C7EF2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B16CA-6A29-493A-8A98-F29CF66CD184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D9CF3-D223-45EC-8209-B97CFC5E4DA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g object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bg object 17"/>
          <p:cNvSpPr>
            <a:spLocks/>
          </p:cNvSpPr>
          <p:nvPr/>
        </p:nvSpPr>
        <p:spPr bwMode="auto">
          <a:xfrm>
            <a:off x="0" y="25400"/>
            <a:ext cx="180975" cy="6832600"/>
          </a:xfrm>
          <a:custGeom>
            <a:avLst/>
            <a:gdLst/>
            <a:ahLst/>
            <a:cxnLst>
              <a:cxn ang="0">
                <a:pos x="181610" y="6832600"/>
              </a:cxn>
              <a:cxn ang="0">
                <a:pos x="0" y="6832600"/>
              </a:cxn>
              <a:cxn ang="0">
                <a:pos x="0" y="0"/>
              </a:cxn>
              <a:cxn ang="0">
                <a:pos x="181610" y="0"/>
              </a:cxn>
              <a:cxn ang="0">
                <a:pos x="181610" y="6832600"/>
              </a:cxn>
            </a:cxnLst>
            <a:rect l="0" t="0" r="r" b="b"/>
            <a:pathLst>
              <a:path w="181610" h="6832600">
                <a:moveTo>
                  <a:pt x="181610" y="6832600"/>
                </a:moveTo>
                <a:lnTo>
                  <a:pt x="0" y="6832600"/>
                </a:lnTo>
                <a:lnTo>
                  <a:pt x="0" y="0"/>
                </a:lnTo>
                <a:lnTo>
                  <a:pt x="181610" y="0"/>
                </a:lnTo>
                <a:lnTo>
                  <a:pt x="181610" y="6832600"/>
                </a:lnTo>
                <a:close/>
              </a:path>
            </a:pathLst>
          </a:custGeom>
          <a:solidFill>
            <a:srgbClr val="000000">
              <a:alpha val="25882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28" name="bg object 18"/>
          <p:cNvSpPr>
            <a:spLocks/>
          </p:cNvSpPr>
          <p:nvPr/>
        </p:nvSpPr>
        <p:spPr bwMode="auto">
          <a:xfrm>
            <a:off x="0" y="0"/>
            <a:ext cx="180975" cy="6856413"/>
          </a:xfrm>
          <a:custGeom>
            <a:avLst/>
            <a:gdLst/>
            <a:ahLst/>
            <a:cxnLst>
              <a:cxn ang="0">
                <a:pos x="181610" y="0"/>
              </a:cxn>
              <a:cxn ang="0">
                <a:pos x="0" y="0"/>
              </a:cxn>
              <a:cxn ang="0">
                <a:pos x="0" y="6856730"/>
              </a:cxn>
              <a:cxn ang="0">
                <a:pos x="91440" y="6856730"/>
              </a:cxn>
              <a:cxn ang="0">
                <a:pos x="181610" y="6856730"/>
              </a:cxn>
              <a:cxn ang="0">
                <a:pos x="181610" y="0"/>
              </a:cxn>
            </a:cxnLst>
            <a:rect l="0" t="0" r="r" b="b"/>
            <a:pathLst>
              <a:path w="181610" h="6856730">
                <a:moveTo>
                  <a:pt x="181610" y="0"/>
                </a:moveTo>
                <a:lnTo>
                  <a:pt x="0" y="0"/>
                </a:lnTo>
                <a:lnTo>
                  <a:pt x="0" y="6856730"/>
                </a:lnTo>
                <a:lnTo>
                  <a:pt x="91440" y="6856730"/>
                </a:lnTo>
                <a:lnTo>
                  <a:pt x="181610" y="6856730"/>
                </a:lnTo>
                <a:lnTo>
                  <a:pt x="181610" y="0"/>
                </a:lnTo>
                <a:close/>
              </a:path>
            </a:pathLst>
          </a:custGeom>
          <a:solidFill>
            <a:srgbClr val="756E53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29" name="bg object 19"/>
          <p:cNvSpPr>
            <a:spLocks/>
          </p:cNvSpPr>
          <p:nvPr/>
        </p:nvSpPr>
        <p:spPr bwMode="auto">
          <a:xfrm>
            <a:off x="0" y="711200"/>
            <a:ext cx="1365250" cy="50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505460"/>
              </a:cxn>
              <a:cxn ang="0">
                <a:pos x="1018540" y="508000"/>
              </a:cxn>
              <a:cxn ang="0">
                <a:pos x="1120140" y="508000"/>
              </a:cxn>
              <a:cxn ang="0">
                <a:pos x="1123950" y="502920"/>
              </a:cxn>
              <a:cxn ang="0">
                <a:pos x="1125220" y="501650"/>
              </a:cxn>
              <a:cxn ang="0">
                <a:pos x="1127760" y="500379"/>
              </a:cxn>
              <a:cxn ang="0">
                <a:pos x="1129030" y="497839"/>
              </a:cxn>
              <a:cxn ang="0">
                <a:pos x="1358900" y="269239"/>
              </a:cxn>
              <a:cxn ang="0">
                <a:pos x="1363900" y="262374"/>
              </a:cxn>
              <a:cxn ang="0">
                <a:pos x="1365567" y="255269"/>
              </a:cxn>
              <a:cxn ang="0">
                <a:pos x="1363900" y="248165"/>
              </a:cxn>
              <a:cxn ang="0">
                <a:pos x="1358900" y="241300"/>
              </a:cxn>
              <a:cxn ang="0">
                <a:pos x="1129030" y="11429"/>
              </a:cxn>
              <a:cxn ang="0">
                <a:pos x="1123950" y="11429"/>
              </a:cxn>
              <a:cxn ang="0">
                <a:pos x="1123950" y="7620"/>
              </a:cxn>
              <a:cxn ang="0">
                <a:pos x="1120140" y="7620"/>
              </a:cxn>
              <a:cxn ang="0">
                <a:pos x="1115060" y="2539"/>
              </a:cxn>
              <a:cxn ang="0">
                <a:pos x="1018540" y="2539"/>
              </a:cxn>
              <a:cxn ang="0">
                <a:pos x="0" y="0"/>
              </a:cxn>
            </a:cxnLst>
            <a:rect l="0" t="0" r="r" b="b"/>
            <a:pathLst>
              <a:path w="1365885" h="508000">
                <a:moveTo>
                  <a:pt x="0" y="0"/>
                </a:moveTo>
                <a:lnTo>
                  <a:pt x="0" y="505460"/>
                </a:lnTo>
                <a:lnTo>
                  <a:pt x="1018540" y="508000"/>
                </a:lnTo>
                <a:lnTo>
                  <a:pt x="1120140" y="508000"/>
                </a:lnTo>
                <a:lnTo>
                  <a:pt x="1123950" y="502920"/>
                </a:lnTo>
                <a:lnTo>
                  <a:pt x="1125220" y="501650"/>
                </a:lnTo>
                <a:lnTo>
                  <a:pt x="1127760" y="500379"/>
                </a:lnTo>
                <a:lnTo>
                  <a:pt x="1129030" y="497839"/>
                </a:lnTo>
                <a:lnTo>
                  <a:pt x="1358900" y="269239"/>
                </a:lnTo>
                <a:lnTo>
                  <a:pt x="1363900" y="262374"/>
                </a:lnTo>
                <a:lnTo>
                  <a:pt x="1365567" y="255269"/>
                </a:lnTo>
                <a:lnTo>
                  <a:pt x="1363900" y="248165"/>
                </a:lnTo>
                <a:lnTo>
                  <a:pt x="1358900" y="241300"/>
                </a:lnTo>
                <a:lnTo>
                  <a:pt x="1129030" y="11429"/>
                </a:lnTo>
                <a:lnTo>
                  <a:pt x="1123950" y="11429"/>
                </a:lnTo>
                <a:lnTo>
                  <a:pt x="1123950" y="7620"/>
                </a:lnTo>
                <a:lnTo>
                  <a:pt x="1120140" y="7620"/>
                </a:lnTo>
                <a:lnTo>
                  <a:pt x="1115060" y="2539"/>
                </a:lnTo>
                <a:lnTo>
                  <a:pt x="1018540" y="2539"/>
                </a:lnTo>
                <a:lnTo>
                  <a:pt x="0" y="0"/>
                </a:lnTo>
                <a:close/>
              </a:path>
            </a:pathLst>
          </a:custGeom>
          <a:solidFill>
            <a:srgbClr val="A42F0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30" name="Holder 2"/>
          <p:cNvSpPr>
            <a:spLocks noGrp="1"/>
          </p:cNvSpPr>
          <p:nvPr>
            <p:ph type="title"/>
          </p:nvPr>
        </p:nvSpPr>
        <p:spPr bwMode="auto">
          <a:xfrm>
            <a:off x="2109788" y="31750"/>
            <a:ext cx="506412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1031" name="Holder 3"/>
          <p:cNvSpPr>
            <a:spLocks noGrp="1"/>
          </p:cNvSpPr>
          <p:nvPr>
            <p:ph type="body" idx="1"/>
          </p:nvPr>
        </p:nvSpPr>
        <p:spPr bwMode="auto">
          <a:xfrm>
            <a:off x="1768475" y="2092325"/>
            <a:ext cx="5961063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78575"/>
            <a:ext cx="292735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575"/>
            <a:ext cx="2103438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F7884B0-AAEC-486D-9AD2-DDF8E601B4D8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363" y="6378575"/>
            <a:ext cx="2103437" cy="274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4047AF4-DEC9-40F8-AB58-E764748801E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1" r:id="rId3"/>
    <p:sldLayoutId id="2147483650" r:id="rId4"/>
    <p:sldLayoutId id="2147483649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object 2"/>
          <p:cNvSpPr>
            <a:spLocks noGrp="1"/>
          </p:cNvSpPr>
          <p:nvPr>
            <p:ph type="title"/>
          </p:nvPr>
        </p:nvSpPr>
        <p:spPr>
          <a:xfrm>
            <a:off x="1593850" y="436563"/>
            <a:ext cx="6597650" cy="320675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</a:pPr>
            <a:endParaRPr lang="ru-RU" sz="2000" smtClean="0">
              <a:latin typeface="Trebuchet MS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47863" y="2238375"/>
            <a:ext cx="5462587" cy="31765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1113" indent="-125413" algn="ctr">
              <a:spcBef>
                <a:spcPts val="100"/>
              </a:spcBef>
            </a:pPr>
            <a:r>
              <a:rPr lang="ru-RU" sz="2800" b="1">
                <a:solidFill>
                  <a:srgbClr val="000000"/>
                </a:solidFill>
                <a:latin typeface="Trebuchet MS" pitchFamily="34" charset="0"/>
              </a:rPr>
              <a:t>Краткая презентация адаптированной основной образовательной программы дошкольного образования</a:t>
            </a:r>
          </a:p>
          <a:p>
            <a:pPr marL="11113" indent="-125413" algn="ctr">
              <a:spcBef>
                <a:spcPts val="100"/>
              </a:spcBef>
            </a:pPr>
            <a:endParaRPr lang="ru-RU" sz="2800" b="1">
              <a:solidFill>
                <a:srgbClr val="000000"/>
              </a:solidFill>
              <a:latin typeface="Trebuchet MS" pitchFamily="34" charset="0"/>
            </a:endParaRPr>
          </a:p>
          <a:p>
            <a:pPr marL="11113" indent="-125413" algn="ctr">
              <a:spcBef>
                <a:spcPts val="100"/>
              </a:spcBef>
            </a:pPr>
            <a:r>
              <a:rPr lang="ru-RU" b="1">
                <a:solidFill>
                  <a:srgbClr val="000000"/>
                </a:solidFill>
                <a:latin typeface="Trebuchet MS" pitchFamily="34" charset="0"/>
              </a:rPr>
              <a:t>МАДОУ «Детский сад №262 комбинированного вида»</a:t>
            </a:r>
            <a:endParaRPr lang="ru-RU">
              <a:solidFill>
                <a:srgbClr val="000000"/>
              </a:solidFill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1138" y="725488"/>
            <a:ext cx="5510212" cy="376237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</a:pPr>
            <a:r>
              <a:rPr lang="ru-RU" sz="2300" smtClean="0">
                <a:latin typeface="Trebuchet MS" pitchFamily="34" charset="0"/>
              </a:rPr>
              <a:t>Этапы взаимодействия с семьей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205788" y="1300163"/>
            <a:ext cx="173037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i="1">
                <a:solidFill>
                  <a:srgbClr val="000000"/>
                </a:solidFill>
                <a:latin typeface="Trebuchet MS" pitchFamily="34" charset="0"/>
              </a:rPr>
              <a:t>и</a:t>
            </a:r>
            <a:endParaRPr lang="ru-RU">
              <a:solidFill>
                <a:srgbClr val="000000"/>
              </a:solidFill>
              <a:latin typeface="Trebuchet MS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36675" y="1300163"/>
            <a:ext cx="7040563" cy="84931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tabLst>
                <a:tab pos="1873250" algn="l"/>
              </a:tabLst>
            </a:pPr>
            <a:r>
              <a:rPr lang="ru-RU" i="1">
                <a:solidFill>
                  <a:srgbClr val="000000"/>
                </a:solidFill>
                <a:latin typeface="Trebuchet MS" pitchFamily="34" charset="0"/>
              </a:rPr>
              <a:t>1этап.	Информационно-аналитический диагностический.</a:t>
            </a:r>
            <a:endParaRPr lang="ru-RU">
              <a:solidFill>
                <a:srgbClr val="000000"/>
              </a:solidFill>
              <a:latin typeface="Trebuchet MS" pitchFamily="34" charset="0"/>
            </a:endParaRPr>
          </a:p>
          <a:p>
            <a:pPr marL="12700">
              <a:tabLst>
                <a:tab pos="1873250" algn="l"/>
              </a:tabLst>
            </a:pPr>
            <a:r>
              <a:rPr lang="ru-RU">
                <a:solidFill>
                  <a:srgbClr val="000000"/>
                </a:solidFill>
                <a:latin typeface="Trebuchet MS" pitchFamily="34" charset="0"/>
              </a:rPr>
              <a:t>Изучение,	анализ	и	прогнозирование	деятельности	с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36675" y="2124075"/>
            <a:ext cx="7043738" cy="112236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>
                <a:solidFill>
                  <a:srgbClr val="000000"/>
                </a:solidFill>
                <a:latin typeface="Trebuchet MS" pitchFamily="34" charset="0"/>
              </a:rPr>
              <a:t>семьями воспитанников для реализации потребностей родителей    в    получении    образовательных    и оздоровительных услуг</a:t>
            </a:r>
          </a:p>
          <a:p>
            <a:pPr marL="12700" algn="just"/>
            <a:r>
              <a:rPr lang="ru-RU" i="1">
                <a:solidFill>
                  <a:srgbClr val="000000"/>
                </a:solidFill>
                <a:latin typeface="Trebuchet MS" pitchFamily="34" charset="0"/>
              </a:rPr>
              <a:t>2 этап. Планово-прогностический.</a:t>
            </a:r>
            <a:endParaRPr lang="ru-RU">
              <a:solidFill>
                <a:srgbClr val="000000"/>
              </a:solidFill>
              <a:latin typeface="Trebuchet MS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36675" y="3221038"/>
            <a:ext cx="5216525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tabLst>
                <a:tab pos="1984375" algn="l"/>
                <a:tab pos="3224213" algn="l"/>
              </a:tabLst>
            </a:pPr>
            <a:r>
              <a:rPr lang="ru-RU">
                <a:solidFill>
                  <a:srgbClr val="000000"/>
                </a:solidFill>
                <a:latin typeface="Trebuchet MS" pitchFamily="34" charset="0"/>
              </a:rPr>
              <a:t>Определение	модели	взаимодействия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62763" y="3221038"/>
            <a:ext cx="1516062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tabLst>
                <a:tab pos="473075" algn="l"/>
              </a:tabLst>
            </a:pPr>
            <a:r>
              <a:rPr lang="ru-RU">
                <a:solidFill>
                  <a:srgbClr val="000000"/>
                </a:solidFill>
                <a:latin typeface="Trebuchet MS" pitchFamily="34" charset="0"/>
              </a:rPr>
              <a:t>с	семьями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36675" y="3495675"/>
            <a:ext cx="6704013" cy="29845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tabLst>
                <a:tab pos="2028825" algn="l"/>
                <a:tab pos="2509838" algn="l"/>
                <a:tab pos="3608388" algn="l"/>
                <a:tab pos="4559300" algn="l"/>
              </a:tabLst>
            </a:pPr>
            <a:r>
              <a:rPr lang="ru-RU">
                <a:solidFill>
                  <a:srgbClr val="000000"/>
                </a:solidFill>
                <a:latin typeface="Trebuchet MS" pitchFamily="34" charset="0"/>
              </a:rPr>
              <a:t>воспитанников	на	данном	этапе.	Прогнозирование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204200" y="3495675"/>
            <a:ext cx="174625" cy="29845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>
                <a:solidFill>
                  <a:srgbClr val="000000"/>
                </a:solidFill>
                <a:latin typeface="Trebuchet MS" pitchFamily="34" charset="0"/>
              </a:rPr>
              <a:t>и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336675" y="3768725"/>
            <a:ext cx="7042150" cy="19462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>
                <a:solidFill>
                  <a:srgbClr val="000000"/>
                </a:solidFill>
                <a:latin typeface="Trebuchet MS" pitchFamily="34" charset="0"/>
              </a:rPr>
              <a:t>планирование работы по данному направлению</a:t>
            </a:r>
          </a:p>
          <a:p>
            <a:pPr marL="12700" algn="just"/>
            <a:r>
              <a:rPr lang="ru-RU" i="1">
                <a:solidFill>
                  <a:srgbClr val="000000"/>
                </a:solidFill>
                <a:latin typeface="Trebuchet MS" pitchFamily="34" charset="0"/>
              </a:rPr>
              <a:t>3 этап. </a:t>
            </a:r>
            <a:r>
              <a:rPr lang="ru-RU">
                <a:solidFill>
                  <a:srgbClr val="000000"/>
                </a:solidFill>
                <a:latin typeface="Trebuchet MS" pitchFamily="34" charset="0"/>
              </a:rPr>
              <a:t>О</a:t>
            </a:r>
            <a:r>
              <a:rPr lang="ru-RU" i="1">
                <a:solidFill>
                  <a:srgbClr val="000000"/>
                </a:solidFill>
                <a:latin typeface="Trebuchet MS" pitchFamily="34" charset="0"/>
              </a:rPr>
              <a:t>рганизационно-методический</a:t>
            </a:r>
            <a:r>
              <a:rPr lang="ru-RU">
                <a:solidFill>
                  <a:srgbClr val="000000"/>
                </a:solidFill>
                <a:latin typeface="Trebuchet MS" pitchFamily="34" charset="0"/>
              </a:rPr>
              <a:t>.</a:t>
            </a:r>
          </a:p>
          <a:p>
            <a:pPr marL="12700" algn="just"/>
            <a:r>
              <a:rPr lang="ru-RU">
                <a:solidFill>
                  <a:srgbClr val="000000"/>
                </a:solidFill>
                <a:latin typeface="Trebuchet MS" pitchFamily="34" charset="0"/>
              </a:rPr>
              <a:t>Создание  сообщества  единомышленников-родителей, сотрудников детского сада в вопросах воспитания детей и социальной адаптации их  в обществе. Повышение педагогической   культуры   родителей.   Повышение профессионализма педагогических кадров.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8113" y="725488"/>
            <a:ext cx="4344987" cy="665162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</a:pPr>
            <a:r>
              <a:rPr lang="ru-RU" sz="2100" smtClean="0">
                <a:latin typeface="Trebuchet MS" pitchFamily="34" charset="0"/>
              </a:rPr>
              <a:t>Формы общения педагога с родителями</a:t>
            </a:r>
          </a:p>
        </p:txBody>
      </p:sp>
      <p:pic>
        <p:nvPicPr>
          <p:cNvPr id="17410" name="object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412875"/>
            <a:ext cx="2087563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object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1412875"/>
            <a:ext cx="2303462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5"/>
          <p:cNvSpPr txBox="1"/>
          <p:nvPr/>
        </p:nvSpPr>
        <p:spPr>
          <a:xfrm>
            <a:off x="1339850" y="1693863"/>
            <a:ext cx="4435475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tabLst>
                <a:tab pos="2328863" algn="l"/>
              </a:tabLst>
            </a:pPr>
            <a:r>
              <a:rPr lang="ru-RU" b="1">
                <a:solidFill>
                  <a:srgbClr val="000000"/>
                </a:solidFill>
                <a:latin typeface="Trebuchet MS" pitchFamily="34" charset="0"/>
              </a:rPr>
              <a:t>Коллективные	Индивидуальные</a:t>
            </a:r>
            <a:endParaRPr lang="ru-RU">
              <a:solidFill>
                <a:srgbClr val="000000"/>
              </a:solidFill>
              <a:latin typeface="Trebuchet MS" pitchFamily="34" charset="0"/>
            </a:endParaRPr>
          </a:p>
        </p:txBody>
      </p:sp>
      <p:pic>
        <p:nvPicPr>
          <p:cNvPr id="17413" name="object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888" y="1412875"/>
            <a:ext cx="2446337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7"/>
          <p:cNvSpPr txBox="1"/>
          <p:nvPr/>
        </p:nvSpPr>
        <p:spPr>
          <a:xfrm>
            <a:off x="6219825" y="1557338"/>
            <a:ext cx="2176463" cy="5730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indent="452438">
              <a:spcBef>
                <a:spcPts val="100"/>
              </a:spcBef>
            </a:pPr>
            <a:r>
              <a:rPr lang="ru-RU" b="1">
                <a:solidFill>
                  <a:srgbClr val="000000"/>
                </a:solidFill>
                <a:latin typeface="Trebuchet MS" pitchFamily="34" charset="0"/>
              </a:rPr>
              <a:t>Наглядно- информационные</a:t>
            </a:r>
            <a:endParaRPr lang="ru-RU">
              <a:solidFill>
                <a:srgbClr val="000000"/>
              </a:solidFill>
              <a:latin typeface="Trebuchet MS" pitchFamily="34" charset="0"/>
            </a:endParaRPr>
          </a:p>
        </p:txBody>
      </p:sp>
      <p:grpSp>
        <p:nvGrpSpPr>
          <p:cNvPr id="17415" name="object 8"/>
          <p:cNvGrpSpPr>
            <a:grpSpLocks/>
          </p:cNvGrpSpPr>
          <p:nvPr/>
        </p:nvGrpSpPr>
        <p:grpSpPr bwMode="auto">
          <a:xfrm>
            <a:off x="1109663" y="2560638"/>
            <a:ext cx="2314575" cy="3321050"/>
            <a:chOff x="1110387" y="2560727"/>
            <a:chExt cx="2314575" cy="3321685"/>
          </a:xfrm>
        </p:grpSpPr>
        <p:sp>
          <p:nvSpPr>
            <p:cNvPr id="17427" name="object 9"/>
            <p:cNvSpPr>
              <a:spLocks/>
            </p:cNvSpPr>
            <p:nvPr/>
          </p:nvSpPr>
          <p:spPr bwMode="auto">
            <a:xfrm>
              <a:off x="1115059" y="2565399"/>
              <a:ext cx="2305050" cy="3312160"/>
            </a:xfrm>
            <a:custGeom>
              <a:avLst/>
              <a:gdLst/>
              <a:ahLst/>
              <a:cxnLst>
                <a:cxn ang="0">
                  <a:pos x="364490" y="0"/>
                </a:cxn>
                <a:cxn ang="0">
                  <a:pos x="304800" y="7620"/>
                </a:cxn>
                <a:cxn ang="0">
                  <a:pos x="228600" y="33020"/>
                </a:cxn>
                <a:cxn ang="0">
                  <a:pos x="158750" y="73660"/>
                </a:cxn>
                <a:cxn ang="0">
                  <a:pos x="113030" y="111760"/>
                </a:cxn>
                <a:cxn ang="0">
                  <a:pos x="41909" y="209550"/>
                </a:cxn>
                <a:cxn ang="0">
                  <a:pos x="8890" y="303529"/>
                </a:cxn>
                <a:cxn ang="0">
                  <a:pos x="0" y="383539"/>
                </a:cxn>
                <a:cxn ang="0">
                  <a:pos x="2540" y="2967990"/>
                </a:cxn>
                <a:cxn ang="0">
                  <a:pos x="19050" y="3046730"/>
                </a:cxn>
                <a:cxn ang="0">
                  <a:pos x="52070" y="3120390"/>
                </a:cxn>
                <a:cxn ang="0">
                  <a:pos x="99059" y="3185160"/>
                </a:cxn>
                <a:cxn ang="0">
                  <a:pos x="175259" y="3249930"/>
                </a:cxn>
                <a:cxn ang="0">
                  <a:pos x="209550" y="3270250"/>
                </a:cxn>
                <a:cxn ang="0">
                  <a:pos x="246380" y="3285490"/>
                </a:cxn>
                <a:cxn ang="0">
                  <a:pos x="304800" y="3303270"/>
                </a:cxn>
                <a:cxn ang="0">
                  <a:pos x="384809" y="3312160"/>
                </a:cxn>
                <a:cxn ang="0">
                  <a:pos x="1960879" y="3309620"/>
                </a:cxn>
                <a:cxn ang="0">
                  <a:pos x="2039620" y="3293110"/>
                </a:cxn>
                <a:cxn ang="0">
                  <a:pos x="2113279" y="3260090"/>
                </a:cxn>
                <a:cxn ang="0">
                  <a:pos x="2178050" y="3213100"/>
                </a:cxn>
                <a:cxn ang="0">
                  <a:pos x="2242819" y="3136900"/>
                </a:cxn>
                <a:cxn ang="0">
                  <a:pos x="2263140" y="3102610"/>
                </a:cxn>
                <a:cxn ang="0">
                  <a:pos x="2291079" y="3027680"/>
                </a:cxn>
                <a:cxn ang="0">
                  <a:pos x="2304970" y="2928620"/>
                </a:cxn>
                <a:cxn ang="0">
                  <a:pos x="2302510" y="342900"/>
                </a:cxn>
                <a:cxn ang="0">
                  <a:pos x="2286000" y="265429"/>
                </a:cxn>
                <a:cxn ang="0">
                  <a:pos x="2242819" y="173989"/>
                </a:cxn>
                <a:cxn ang="0">
                  <a:pos x="2178050" y="97789"/>
                </a:cxn>
                <a:cxn ang="0">
                  <a:pos x="2129790" y="60960"/>
                </a:cxn>
                <a:cxn ang="0">
                  <a:pos x="2058670" y="25400"/>
                </a:cxn>
                <a:cxn ang="0">
                  <a:pos x="1981200" y="3810"/>
                </a:cxn>
                <a:cxn ang="0">
                  <a:pos x="1940560" y="0"/>
                </a:cxn>
              </a:cxnLst>
              <a:rect l="0" t="0" r="r" b="b"/>
              <a:pathLst>
                <a:path w="2305050" h="3312160">
                  <a:moveTo>
                    <a:pt x="1940560" y="0"/>
                  </a:moveTo>
                  <a:lnTo>
                    <a:pt x="364490" y="0"/>
                  </a:lnTo>
                  <a:lnTo>
                    <a:pt x="344170" y="1270"/>
                  </a:lnTo>
                  <a:lnTo>
                    <a:pt x="304800" y="7620"/>
                  </a:lnTo>
                  <a:lnTo>
                    <a:pt x="265430" y="17779"/>
                  </a:lnTo>
                  <a:lnTo>
                    <a:pt x="228600" y="33020"/>
                  </a:lnTo>
                  <a:lnTo>
                    <a:pt x="193040" y="50800"/>
                  </a:lnTo>
                  <a:lnTo>
                    <a:pt x="158750" y="73660"/>
                  </a:lnTo>
                  <a:lnTo>
                    <a:pt x="142240" y="85089"/>
                  </a:lnTo>
                  <a:lnTo>
                    <a:pt x="113030" y="111760"/>
                  </a:lnTo>
                  <a:lnTo>
                    <a:pt x="73659" y="157479"/>
                  </a:lnTo>
                  <a:lnTo>
                    <a:pt x="41909" y="209550"/>
                  </a:lnTo>
                  <a:lnTo>
                    <a:pt x="19050" y="265429"/>
                  </a:lnTo>
                  <a:lnTo>
                    <a:pt x="8890" y="303529"/>
                  </a:lnTo>
                  <a:lnTo>
                    <a:pt x="2540" y="342900"/>
                  </a:lnTo>
                  <a:lnTo>
                    <a:pt x="0" y="383539"/>
                  </a:lnTo>
                  <a:lnTo>
                    <a:pt x="0" y="2928620"/>
                  </a:lnTo>
                  <a:lnTo>
                    <a:pt x="2540" y="2967990"/>
                  </a:lnTo>
                  <a:lnTo>
                    <a:pt x="8890" y="3007360"/>
                  </a:lnTo>
                  <a:lnTo>
                    <a:pt x="19050" y="3046730"/>
                  </a:lnTo>
                  <a:lnTo>
                    <a:pt x="34290" y="3083560"/>
                  </a:lnTo>
                  <a:lnTo>
                    <a:pt x="52070" y="3120390"/>
                  </a:lnTo>
                  <a:lnTo>
                    <a:pt x="73659" y="3153410"/>
                  </a:lnTo>
                  <a:lnTo>
                    <a:pt x="99059" y="3185160"/>
                  </a:lnTo>
                  <a:lnTo>
                    <a:pt x="142240" y="3225800"/>
                  </a:lnTo>
                  <a:lnTo>
                    <a:pt x="175259" y="3249930"/>
                  </a:lnTo>
                  <a:lnTo>
                    <a:pt x="193040" y="3260090"/>
                  </a:lnTo>
                  <a:lnTo>
                    <a:pt x="209550" y="3270250"/>
                  </a:lnTo>
                  <a:lnTo>
                    <a:pt x="228600" y="3277870"/>
                  </a:lnTo>
                  <a:lnTo>
                    <a:pt x="246380" y="3285490"/>
                  </a:lnTo>
                  <a:lnTo>
                    <a:pt x="265430" y="3293110"/>
                  </a:lnTo>
                  <a:lnTo>
                    <a:pt x="304800" y="3303270"/>
                  </a:lnTo>
                  <a:lnTo>
                    <a:pt x="344170" y="3309620"/>
                  </a:lnTo>
                  <a:lnTo>
                    <a:pt x="384809" y="3312160"/>
                  </a:lnTo>
                  <a:lnTo>
                    <a:pt x="1921510" y="3312160"/>
                  </a:lnTo>
                  <a:lnTo>
                    <a:pt x="1960879" y="3309620"/>
                  </a:lnTo>
                  <a:lnTo>
                    <a:pt x="2000250" y="3303270"/>
                  </a:lnTo>
                  <a:lnTo>
                    <a:pt x="2039620" y="3293110"/>
                  </a:lnTo>
                  <a:lnTo>
                    <a:pt x="2076450" y="3277870"/>
                  </a:lnTo>
                  <a:lnTo>
                    <a:pt x="2113279" y="3260090"/>
                  </a:lnTo>
                  <a:lnTo>
                    <a:pt x="2146300" y="3238500"/>
                  </a:lnTo>
                  <a:lnTo>
                    <a:pt x="2178050" y="3213100"/>
                  </a:lnTo>
                  <a:lnTo>
                    <a:pt x="2218690" y="3169920"/>
                  </a:lnTo>
                  <a:lnTo>
                    <a:pt x="2242819" y="3136900"/>
                  </a:lnTo>
                  <a:lnTo>
                    <a:pt x="2252979" y="3119120"/>
                  </a:lnTo>
                  <a:lnTo>
                    <a:pt x="2263140" y="3102610"/>
                  </a:lnTo>
                  <a:lnTo>
                    <a:pt x="2279650" y="3065780"/>
                  </a:lnTo>
                  <a:lnTo>
                    <a:pt x="2291079" y="3027680"/>
                  </a:lnTo>
                  <a:lnTo>
                    <a:pt x="2299969" y="2988310"/>
                  </a:lnTo>
                  <a:lnTo>
                    <a:pt x="2304970" y="2928620"/>
                  </a:lnTo>
                  <a:lnTo>
                    <a:pt x="2305050" y="383539"/>
                  </a:lnTo>
                  <a:lnTo>
                    <a:pt x="2302510" y="342900"/>
                  </a:lnTo>
                  <a:lnTo>
                    <a:pt x="2296160" y="303529"/>
                  </a:lnTo>
                  <a:lnTo>
                    <a:pt x="2286000" y="265429"/>
                  </a:lnTo>
                  <a:lnTo>
                    <a:pt x="2272029" y="227329"/>
                  </a:lnTo>
                  <a:lnTo>
                    <a:pt x="2242819" y="173989"/>
                  </a:lnTo>
                  <a:lnTo>
                    <a:pt x="2205990" y="127000"/>
                  </a:lnTo>
                  <a:lnTo>
                    <a:pt x="2178050" y="97789"/>
                  </a:lnTo>
                  <a:lnTo>
                    <a:pt x="2146300" y="73660"/>
                  </a:lnTo>
                  <a:lnTo>
                    <a:pt x="2129790" y="60960"/>
                  </a:lnTo>
                  <a:lnTo>
                    <a:pt x="2095500" y="41910"/>
                  </a:lnTo>
                  <a:lnTo>
                    <a:pt x="2058670" y="25400"/>
                  </a:lnTo>
                  <a:lnTo>
                    <a:pt x="2020570" y="12700"/>
                  </a:lnTo>
                  <a:lnTo>
                    <a:pt x="1981200" y="3810"/>
                  </a:lnTo>
                  <a:lnTo>
                    <a:pt x="1960879" y="1270"/>
                  </a:lnTo>
                  <a:lnTo>
                    <a:pt x="1940560" y="0"/>
                  </a:lnTo>
                  <a:close/>
                </a:path>
              </a:pathLst>
            </a:custGeom>
            <a:solidFill>
              <a:srgbClr val="C7B49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7428" name="object 10"/>
            <p:cNvSpPr>
              <a:spLocks/>
            </p:cNvSpPr>
            <p:nvPr/>
          </p:nvSpPr>
          <p:spPr bwMode="auto">
            <a:xfrm>
              <a:off x="1115059" y="2565399"/>
              <a:ext cx="2305050" cy="3312160"/>
            </a:xfrm>
            <a:custGeom>
              <a:avLst/>
              <a:gdLst/>
              <a:ahLst/>
              <a:cxnLst>
                <a:cxn ang="0">
                  <a:pos x="1270" y="363220"/>
                </a:cxn>
                <a:cxn ang="0">
                  <a:pos x="5080" y="323850"/>
                </a:cxn>
                <a:cxn ang="0">
                  <a:pos x="13970" y="284479"/>
                </a:cxn>
                <a:cxn ang="0">
                  <a:pos x="26670" y="246379"/>
                </a:cxn>
                <a:cxn ang="0">
                  <a:pos x="41909" y="209550"/>
                </a:cxn>
                <a:cxn ang="0">
                  <a:pos x="62230" y="173989"/>
                </a:cxn>
                <a:cxn ang="0">
                  <a:pos x="86359" y="142239"/>
                </a:cxn>
                <a:cxn ang="0">
                  <a:pos x="113030" y="111760"/>
                </a:cxn>
                <a:cxn ang="0">
                  <a:pos x="142240" y="85089"/>
                </a:cxn>
                <a:cxn ang="0">
                  <a:pos x="175259" y="60960"/>
                </a:cxn>
                <a:cxn ang="0">
                  <a:pos x="246380" y="25400"/>
                </a:cxn>
                <a:cxn ang="0">
                  <a:pos x="323850" y="3810"/>
                </a:cxn>
                <a:cxn ang="0">
                  <a:pos x="384809" y="0"/>
                </a:cxn>
                <a:cxn ang="0">
                  <a:pos x="1940560" y="0"/>
                </a:cxn>
                <a:cxn ang="0">
                  <a:pos x="2000250" y="7620"/>
                </a:cxn>
                <a:cxn ang="0">
                  <a:pos x="2076450" y="33020"/>
                </a:cxn>
                <a:cxn ang="0">
                  <a:pos x="2146300" y="73660"/>
                </a:cxn>
                <a:cxn ang="0">
                  <a:pos x="2178050" y="97789"/>
                </a:cxn>
                <a:cxn ang="0">
                  <a:pos x="2205990" y="127000"/>
                </a:cxn>
                <a:cxn ang="0">
                  <a:pos x="2231390" y="157479"/>
                </a:cxn>
                <a:cxn ang="0">
                  <a:pos x="2252979" y="191770"/>
                </a:cxn>
                <a:cxn ang="0">
                  <a:pos x="2272029" y="227329"/>
                </a:cxn>
                <a:cxn ang="0">
                  <a:pos x="2286000" y="265429"/>
                </a:cxn>
                <a:cxn ang="0">
                  <a:pos x="2296160" y="303529"/>
                </a:cxn>
                <a:cxn ang="0">
                  <a:pos x="2302510" y="342900"/>
                </a:cxn>
                <a:cxn ang="0">
                  <a:pos x="2305050" y="383539"/>
                </a:cxn>
                <a:cxn ang="0">
                  <a:pos x="2303779" y="2947670"/>
                </a:cxn>
                <a:cxn ang="0">
                  <a:pos x="2296160" y="3007360"/>
                </a:cxn>
                <a:cxn ang="0">
                  <a:pos x="2272029" y="3083560"/>
                </a:cxn>
                <a:cxn ang="0">
                  <a:pos x="2242819" y="3136900"/>
                </a:cxn>
                <a:cxn ang="0">
                  <a:pos x="2192019" y="3199130"/>
                </a:cxn>
                <a:cxn ang="0">
                  <a:pos x="2129790" y="3249930"/>
                </a:cxn>
                <a:cxn ang="0">
                  <a:pos x="2058670" y="3285490"/>
                </a:cxn>
                <a:cxn ang="0">
                  <a:pos x="1981200" y="3307079"/>
                </a:cxn>
                <a:cxn ang="0">
                  <a:pos x="1921510" y="3312160"/>
                </a:cxn>
                <a:cxn ang="0">
                  <a:pos x="364490" y="3310890"/>
                </a:cxn>
                <a:cxn ang="0">
                  <a:pos x="323850" y="3307079"/>
                </a:cxn>
                <a:cxn ang="0">
                  <a:pos x="246380" y="3285490"/>
                </a:cxn>
                <a:cxn ang="0">
                  <a:pos x="209550" y="3270250"/>
                </a:cxn>
                <a:cxn ang="0">
                  <a:pos x="175259" y="3249930"/>
                </a:cxn>
                <a:cxn ang="0">
                  <a:pos x="128270" y="3213100"/>
                </a:cxn>
                <a:cxn ang="0">
                  <a:pos x="73659" y="3153410"/>
                </a:cxn>
                <a:cxn ang="0">
                  <a:pos x="34290" y="3083560"/>
                </a:cxn>
                <a:cxn ang="0">
                  <a:pos x="8890" y="3007360"/>
                </a:cxn>
                <a:cxn ang="0">
                  <a:pos x="0" y="2928620"/>
                </a:cxn>
              </a:cxnLst>
              <a:rect l="0" t="0" r="r" b="b"/>
              <a:pathLst>
                <a:path w="2305050" h="3312160">
                  <a:moveTo>
                    <a:pt x="0" y="383539"/>
                  </a:moveTo>
                  <a:lnTo>
                    <a:pt x="1270" y="363220"/>
                  </a:lnTo>
                  <a:lnTo>
                    <a:pt x="2540" y="342900"/>
                  </a:lnTo>
                  <a:lnTo>
                    <a:pt x="5080" y="323850"/>
                  </a:lnTo>
                  <a:lnTo>
                    <a:pt x="8890" y="303529"/>
                  </a:lnTo>
                  <a:lnTo>
                    <a:pt x="13970" y="284479"/>
                  </a:lnTo>
                  <a:lnTo>
                    <a:pt x="19050" y="265429"/>
                  </a:lnTo>
                  <a:lnTo>
                    <a:pt x="26670" y="246379"/>
                  </a:lnTo>
                  <a:lnTo>
                    <a:pt x="34290" y="227329"/>
                  </a:lnTo>
                  <a:lnTo>
                    <a:pt x="41909" y="209550"/>
                  </a:lnTo>
                  <a:lnTo>
                    <a:pt x="52070" y="191770"/>
                  </a:lnTo>
                  <a:lnTo>
                    <a:pt x="62230" y="173989"/>
                  </a:lnTo>
                  <a:lnTo>
                    <a:pt x="73659" y="157479"/>
                  </a:lnTo>
                  <a:lnTo>
                    <a:pt x="86359" y="142239"/>
                  </a:lnTo>
                  <a:lnTo>
                    <a:pt x="99059" y="127000"/>
                  </a:lnTo>
                  <a:lnTo>
                    <a:pt x="113030" y="111760"/>
                  </a:lnTo>
                  <a:lnTo>
                    <a:pt x="128270" y="97789"/>
                  </a:lnTo>
                  <a:lnTo>
                    <a:pt x="142240" y="85089"/>
                  </a:lnTo>
                  <a:lnTo>
                    <a:pt x="158750" y="73660"/>
                  </a:lnTo>
                  <a:lnTo>
                    <a:pt x="175259" y="60960"/>
                  </a:lnTo>
                  <a:lnTo>
                    <a:pt x="209550" y="41910"/>
                  </a:lnTo>
                  <a:lnTo>
                    <a:pt x="246380" y="25400"/>
                  </a:lnTo>
                  <a:lnTo>
                    <a:pt x="284480" y="12700"/>
                  </a:lnTo>
                  <a:lnTo>
                    <a:pt x="323850" y="3810"/>
                  </a:lnTo>
                  <a:lnTo>
                    <a:pt x="364490" y="0"/>
                  </a:lnTo>
                  <a:lnTo>
                    <a:pt x="384809" y="0"/>
                  </a:lnTo>
                  <a:lnTo>
                    <a:pt x="1920239" y="0"/>
                  </a:lnTo>
                  <a:lnTo>
                    <a:pt x="1940560" y="0"/>
                  </a:lnTo>
                  <a:lnTo>
                    <a:pt x="1960879" y="1270"/>
                  </a:lnTo>
                  <a:lnTo>
                    <a:pt x="2000250" y="7620"/>
                  </a:lnTo>
                  <a:lnTo>
                    <a:pt x="2039620" y="17779"/>
                  </a:lnTo>
                  <a:lnTo>
                    <a:pt x="2076450" y="33020"/>
                  </a:lnTo>
                  <a:lnTo>
                    <a:pt x="2113279" y="50800"/>
                  </a:lnTo>
                  <a:lnTo>
                    <a:pt x="2146300" y="73660"/>
                  </a:lnTo>
                  <a:lnTo>
                    <a:pt x="2162810" y="85089"/>
                  </a:lnTo>
                  <a:lnTo>
                    <a:pt x="2178050" y="97789"/>
                  </a:lnTo>
                  <a:lnTo>
                    <a:pt x="2192019" y="111760"/>
                  </a:lnTo>
                  <a:lnTo>
                    <a:pt x="2205990" y="127000"/>
                  </a:lnTo>
                  <a:lnTo>
                    <a:pt x="2218690" y="142239"/>
                  </a:lnTo>
                  <a:lnTo>
                    <a:pt x="2231390" y="157479"/>
                  </a:lnTo>
                  <a:lnTo>
                    <a:pt x="2242819" y="173989"/>
                  </a:lnTo>
                  <a:lnTo>
                    <a:pt x="2252979" y="191770"/>
                  </a:lnTo>
                  <a:lnTo>
                    <a:pt x="2263140" y="209550"/>
                  </a:lnTo>
                  <a:lnTo>
                    <a:pt x="2272029" y="227329"/>
                  </a:lnTo>
                  <a:lnTo>
                    <a:pt x="2279650" y="246379"/>
                  </a:lnTo>
                  <a:lnTo>
                    <a:pt x="2286000" y="265429"/>
                  </a:lnTo>
                  <a:lnTo>
                    <a:pt x="2291079" y="284479"/>
                  </a:lnTo>
                  <a:lnTo>
                    <a:pt x="2296160" y="303529"/>
                  </a:lnTo>
                  <a:lnTo>
                    <a:pt x="2299969" y="323850"/>
                  </a:lnTo>
                  <a:lnTo>
                    <a:pt x="2302510" y="342900"/>
                  </a:lnTo>
                  <a:lnTo>
                    <a:pt x="2303779" y="363220"/>
                  </a:lnTo>
                  <a:lnTo>
                    <a:pt x="2305050" y="383539"/>
                  </a:lnTo>
                  <a:lnTo>
                    <a:pt x="2305050" y="2927350"/>
                  </a:lnTo>
                  <a:lnTo>
                    <a:pt x="2303779" y="2947670"/>
                  </a:lnTo>
                  <a:lnTo>
                    <a:pt x="2302510" y="2967990"/>
                  </a:lnTo>
                  <a:lnTo>
                    <a:pt x="2296160" y="3007360"/>
                  </a:lnTo>
                  <a:lnTo>
                    <a:pt x="2286000" y="3046730"/>
                  </a:lnTo>
                  <a:lnTo>
                    <a:pt x="2272029" y="3083560"/>
                  </a:lnTo>
                  <a:lnTo>
                    <a:pt x="2252979" y="3119120"/>
                  </a:lnTo>
                  <a:lnTo>
                    <a:pt x="2242819" y="3136900"/>
                  </a:lnTo>
                  <a:lnTo>
                    <a:pt x="2218690" y="3169920"/>
                  </a:lnTo>
                  <a:lnTo>
                    <a:pt x="2192019" y="3199130"/>
                  </a:lnTo>
                  <a:lnTo>
                    <a:pt x="2162810" y="3225800"/>
                  </a:lnTo>
                  <a:lnTo>
                    <a:pt x="2129790" y="3249930"/>
                  </a:lnTo>
                  <a:lnTo>
                    <a:pt x="2095500" y="3268979"/>
                  </a:lnTo>
                  <a:lnTo>
                    <a:pt x="2058670" y="3285490"/>
                  </a:lnTo>
                  <a:lnTo>
                    <a:pt x="2020570" y="3298190"/>
                  </a:lnTo>
                  <a:lnTo>
                    <a:pt x="1981200" y="3307079"/>
                  </a:lnTo>
                  <a:lnTo>
                    <a:pt x="1941829" y="3310890"/>
                  </a:lnTo>
                  <a:lnTo>
                    <a:pt x="1921510" y="3312160"/>
                  </a:lnTo>
                  <a:lnTo>
                    <a:pt x="384809" y="3312160"/>
                  </a:lnTo>
                  <a:lnTo>
                    <a:pt x="364490" y="3310890"/>
                  </a:lnTo>
                  <a:lnTo>
                    <a:pt x="344170" y="3309620"/>
                  </a:lnTo>
                  <a:lnTo>
                    <a:pt x="323850" y="3307079"/>
                  </a:lnTo>
                  <a:lnTo>
                    <a:pt x="284480" y="3298190"/>
                  </a:lnTo>
                  <a:lnTo>
                    <a:pt x="246380" y="3285490"/>
                  </a:lnTo>
                  <a:lnTo>
                    <a:pt x="228600" y="3277870"/>
                  </a:lnTo>
                  <a:lnTo>
                    <a:pt x="209550" y="3270250"/>
                  </a:lnTo>
                  <a:lnTo>
                    <a:pt x="193040" y="3260090"/>
                  </a:lnTo>
                  <a:lnTo>
                    <a:pt x="175259" y="3249930"/>
                  </a:lnTo>
                  <a:lnTo>
                    <a:pt x="158750" y="3238500"/>
                  </a:lnTo>
                  <a:lnTo>
                    <a:pt x="128270" y="3213100"/>
                  </a:lnTo>
                  <a:lnTo>
                    <a:pt x="99059" y="3185160"/>
                  </a:lnTo>
                  <a:lnTo>
                    <a:pt x="73659" y="3153410"/>
                  </a:lnTo>
                  <a:lnTo>
                    <a:pt x="52070" y="3120390"/>
                  </a:lnTo>
                  <a:lnTo>
                    <a:pt x="34290" y="3083560"/>
                  </a:lnTo>
                  <a:lnTo>
                    <a:pt x="19050" y="3046730"/>
                  </a:lnTo>
                  <a:lnTo>
                    <a:pt x="8890" y="3007360"/>
                  </a:lnTo>
                  <a:lnTo>
                    <a:pt x="2540" y="2967990"/>
                  </a:lnTo>
                  <a:lnTo>
                    <a:pt x="0" y="2928620"/>
                  </a:lnTo>
                  <a:lnTo>
                    <a:pt x="0" y="383539"/>
                  </a:lnTo>
                  <a:close/>
                </a:path>
              </a:pathLst>
            </a:custGeom>
            <a:noFill/>
            <a:ln w="9344">
              <a:solidFill>
                <a:srgbClr val="967C4C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7429" name="object 11"/>
            <p:cNvSpPr>
              <a:spLocks/>
            </p:cNvSpPr>
            <p:nvPr/>
          </p:nvSpPr>
          <p:spPr bwMode="auto">
            <a:xfrm>
              <a:off x="1110386" y="2560738"/>
              <a:ext cx="2314575" cy="3321685"/>
            </a:xfrm>
            <a:custGeom>
              <a:avLst/>
              <a:gdLst/>
              <a:ahLst/>
              <a:cxnLst>
                <a:cxn ang="0">
                  <a:pos x="9334" y="4660"/>
                </a:cxn>
                <a:cxn ang="0">
                  <a:pos x="7975" y="1358"/>
                </a:cxn>
                <a:cxn ang="0">
                  <a:pos x="4673" y="0"/>
                </a:cxn>
                <a:cxn ang="0">
                  <a:pos x="1358" y="1358"/>
                </a:cxn>
                <a:cxn ang="0">
                  <a:pos x="0" y="4660"/>
                </a:cxn>
                <a:cxn ang="0">
                  <a:pos x="1358" y="7975"/>
                </a:cxn>
                <a:cxn ang="0">
                  <a:pos x="4673" y="9334"/>
                </a:cxn>
                <a:cxn ang="0">
                  <a:pos x="7975" y="7975"/>
                </a:cxn>
                <a:cxn ang="0">
                  <a:pos x="9334" y="4660"/>
                </a:cxn>
                <a:cxn ang="0">
                  <a:pos x="2314384" y="3316821"/>
                </a:cxn>
                <a:cxn ang="0">
                  <a:pos x="2313025" y="3313519"/>
                </a:cxn>
                <a:cxn ang="0">
                  <a:pos x="2309723" y="3312160"/>
                </a:cxn>
                <a:cxn ang="0">
                  <a:pos x="2306409" y="3313519"/>
                </a:cxn>
                <a:cxn ang="0">
                  <a:pos x="2305050" y="3316821"/>
                </a:cxn>
                <a:cxn ang="0">
                  <a:pos x="2306409" y="3320135"/>
                </a:cxn>
                <a:cxn ang="0">
                  <a:pos x="2309723" y="3321494"/>
                </a:cxn>
                <a:cxn ang="0">
                  <a:pos x="2313025" y="3320135"/>
                </a:cxn>
                <a:cxn ang="0">
                  <a:pos x="2314384" y="3316821"/>
                </a:cxn>
              </a:cxnLst>
              <a:rect l="0" t="0" r="r" b="b"/>
              <a:pathLst>
                <a:path w="2314575" h="332168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314575" h="3321685">
                  <a:moveTo>
                    <a:pt x="2314384" y="3316821"/>
                  </a:moveTo>
                  <a:lnTo>
                    <a:pt x="2313025" y="3313519"/>
                  </a:lnTo>
                  <a:lnTo>
                    <a:pt x="2309723" y="3312160"/>
                  </a:lnTo>
                  <a:lnTo>
                    <a:pt x="2306409" y="3313519"/>
                  </a:lnTo>
                  <a:lnTo>
                    <a:pt x="2305050" y="3316821"/>
                  </a:lnTo>
                  <a:lnTo>
                    <a:pt x="2306409" y="3320135"/>
                  </a:lnTo>
                  <a:lnTo>
                    <a:pt x="2309723" y="3321494"/>
                  </a:lnTo>
                  <a:lnTo>
                    <a:pt x="2313025" y="3320135"/>
                  </a:lnTo>
                  <a:lnTo>
                    <a:pt x="2314384" y="3316821"/>
                  </a:lnTo>
                  <a:close/>
                </a:path>
              </a:pathLst>
            </a:custGeom>
            <a:solidFill>
              <a:srgbClr val="967C4C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304925" y="2579688"/>
            <a:ext cx="1844675" cy="30099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400">
                <a:solidFill>
                  <a:srgbClr val="000000"/>
                </a:solidFill>
                <a:latin typeface="Trebuchet MS" pitchFamily="34" charset="0"/>
              </a:rPr>
              <a:t>Родительские собрания Мастер-классы Открытые</a:t>
            </a:r>
          </a:p>
          <a:p>
            <a:pPr marL="12700"/>
            <a:r>
              <a:rPr lang="ru-RU" sz="1400">
                <a:solidFill>
                  <a:srgbClr val="000000"/>
                </a:solidFill>
                <a:latin typeface="Trebuchet MS" pitchFamily="34" charset="0"/>
              </a:rPr>
              <a:t>образовательные мероприятия; Совместные проекты;</a:t>
            </a:r>
          </a:p>
          <a:p>
            <a:pPr marL="12700">
              <a:lnSpc>
                <a:spcPts val="1675"/>
              </a:lnSpc>
              <a:spcBef>
                <a:spcPts val="50"/>
              </a:spcBef>
            </a:pPr>
            <a:r>
              <a:rPr lang="ru-RU" sz="1400">
                <a:solidFill>
                  <a:srgbClr val="000000"/>
                </a:solidFill>
                <a:latin typeface="Trebuchet MS" pitchFamily="34" charset="0"/>
              </a:rPr>
              <a:t>Участие родителей в праздниках, досугах Анкетирование Опросы</a:t>
            </a:r>
          </a:p>
          <a:p>
            <a:pPr marL="12700">
              <a:lnSpc>
                <a:spcPts val="1625"/>
              </a:lnSpc>
            </a:pPr>
            <a:r>
              <a:rPr lang="ru-RU" sz="1400">
                <a:solidFill>
                  <a:srgbClr val="000000"/>
                </a:solidFill>
                <a:latin typeface="Trebuchet MS" pitchFamily="34" charset="0"/>
              </a:rPr>
              <a:t>Экскурсии</a:t>
            </a:r>
          </a:p>
        </p:txBody>
      </p:sp>
      <p:grpSp>
        <p:nvGrpSpPr>
          <p:cNvPr id="17417" name="object 13"/>
          <p:cNvGrpSpPr>
            <a:grpSpLocks/>
          </p:cNvGrpSpPr>
          <p:nvPr/>
        </p:nvGrpSpPr>
        <p:grpSpPr bwMode="auto">
          <a:xfrm>
            <a:off x="3775075" y="2560638"/>
            <a:ext cx="2025650" cy="2825750"/>
            <a:chOff x="3774847" y="2560727"/>
            <a:chExt cx="2026285" cy="2826385"/>
          </a:xfrm>
        </p:grpSpPr>
        <p:sp>
          <p:nvSpPr>
            <p:cNvPr id="17424" name="object 14"/>
            <p:cNvSpPr>
              <a:spLocks/>
            </p:cNvSpPr>
            <p:nvPr/>
          </p:nvSpPr>
          <p:spPr bwMode="auto">
            <a:xfrm>
              <a:off x="3779519" y="2565399"/>
              <a:ext cx="2016760" cy="2816860"/>
            </a:xfrm>
            <a:custGeom>
              <a:avLst/>
              <a:gdLst/>
              <a:ahLst/>
              <a:cxnLst>
                <a:cxn ang="0">
                  <a:pos x="1697989" y="0"/>
                </a:cxn>
                <a:cxn ang="0">
                  <a:pos x="318769" y="0"/>
                </a:cxn>
                <a:cxn ang="0">
                  <a:pos x="300989" y="1270"/>
                </a:cxn>
                <a:cxn ang="0">
                  <a:pos x="283209" y="3810"/>
                </a:cxn>
                <a:cxn ang="0">
                  <a:pos x="266700" y="6350"/>
                </a:cxn>
                <a:cxn ang="0">
                  <a:pos x="250189" y="11429"/>
                </a:cxn>
                <a:cxn ang="0">
                  <a:pos x="232409" y="16510"/>
                </a:cxn>
                <a:cxn ang="0">
                  <a:pos x="168909" y="44450"/>
                </a:cxn>
                <a:cxn ang="0">
                  <a:pos x="124459" y="74929"/>
                </a:cxn>
                <a:cxn ang="0">
                  <a:pos x="86359" y="110489"/>
                </a:cxn>
                <a:cxn ang="0">
                  <a:pos x="54609" y="152400"/>
                </a:cxn>
                <a:cxn ang="0">
                  <a:pos x="29209" y="199389"/>
                </a:cxn>
                <a:cxn ang="0">
                  <a:pos x="11429" y="248920"/>
                </a:cxn>
                <a:cxn ang="0">
                  <a:pos x="2539" y="299720"/>
                </a:cxn>
                <a:cxn ang="0">
                  <a:pos x="0" y="335279"/>
                </a:cxn>
                <a:cxn ang="0">
                  <a:pos x="0" y="2481580"/>
                </a:cxn>
                <a:cxn ang="0">
                  <a:pos x="7619" y="2551430"/>
                </a:cxn>
                <a:cxn ang="0">
                  <a:pos x="22859" y="2602230"/>
                </a:cxn>
                <a:cxn ang="0">
                  <a:pos x="54609" y="2664460"/>
                </a:cxn>
                <a:cxn ang="0">
                  <a:pos x="86359" y="2706370"/>
                </a:cxn>
                <a:cxn ang="0">
                  <a:pos x="124459" y="2741930"/>
                </a:cxn>
                <a:cxn ang="0">
                  <a:pos x="168909" y="2772410"/>
                </a:cxn>
                <a:cxn ang="0">
                  <a:pos x="215900" y="2795270"/>
                </a:cxn>
                <a:cxn ang="0">
                  <a:pos x="283209" y="2813050"/>
                </a:cxn>
                <a:cxn ang="0">
                  <a:pos x="318769" y="2816860"/>
                </a:cxn>
                <a:cxn ang="0">
                  <a:pos x="1697989" y="2816860"/>
                </a:cxn>
                <a:cxn ang="0">
                  <a:pos x="1751329" y="2809240"/>
                </a:cxn>
                <a:cxn ang="0">
                  <a:pos x="1800859" y="2795270"/>
                </a:cxn>
                <a:cxn ang="0">
                  <a:pos x="1832609" y="2780030"/>
                </a:cxn>
                <a:cxn ang="0">
                  <a:pos x="1849119" y="2772410"/>
                </a:cxn>
                <a:cxn ang="0">
                  <a:pos x="1892300" y="2741930"/>
                </a:cxn>
                <a:cxn ang="0">
                  <a:pos x="1930400" y="2705100"/>
                </a:cxn>
                <a:cxn ang="0">
                  <a:pos x="1962150" y="2664460"/>
                </a:cxn>
                <a:cxn ang="0">
                  <a:pos x="1987550" y="2617470"/>
                </a:cxn>
                <a:cxn ang="0">
                  <a:pos x="2005329" y="2567940"/>
                </a:cxn>
                <a:cxn ang="0">
                  <a:pos x="2015489" y="2498090"/>
                </a:cxn>
                <a:cxn ang="0">
                  <a:pos x="2016759" y="2481580"/>
                </a:cxn>
                <a:cxn ang="0">
                  <a:pos x="2016759" y="335279"/>
                </a:cxn>
                <a:cxn ang="0">
                  <a:pos x="2014219" y="299720"/>
                </a:cxn>
                <a:cxn ang="0">
                  <a:pos x="2005329" y="248920"/>
                </a:cxn>
                <a:cxn ang="0">
                  <a:pos x="1987550" y="199389"/>
                </a:cxn>
                <a:cxn ang="0">
                  <a:pos x="1962150" y="152400"/>
                </a:cxn>
                <a:cxn ang="0">
                  <a:pos x="1930400" y="110489"/>
                </a:cxn>
                <a:cxn ang="0">
                  <a:pos x="1892300" y="74929"/>
                </a:cxn>
                <a:cxn ang="0">
                  <a:pos x="1849119" y="44450"/>
                </a:cxn>
                <a:cxn ang="0">
                  <a:pos x="1832609" y="36829"/>
                </a:cxn>
                <a:cxn ang="0">
                  <a:pos x="1817369" y="29210"/>
                </a:cxn>
                <a:cxn ang="0">
                  <a:pos x="1767839" y="11429"/>
                </a:cxn>
                <a:cxn ang="0">
                  <a:pos x="1715769" y="1270"/>
                </a:cxn>
                <a:cxn ang="0">
                  <a:pos x="1697989" y="0"/>
                </a:cxn>
              </a:cxnLst>
              <a:rect l="0" t="0" r="r" b="b"/>
              <a:pathLst>
                <a:path w="2016760" h="2816860">
                  <a:moveTo>
                    <a:pt x="1697989" y="0"/>
                  </a:moveTo>
                  <a:lnTo>
                    <a:pt x="318769" y="0"/>
                  </a:lnTo>
                  <a:lnTo>
                    <a:pt x="300989" y="1270"/>
                  </a:lnTo>
                  <a:lnTo>
                    <a:pt x="283209" y="3810"/>
                  </a:lnTo>
                  <a:lnTo>
                    <a:pt x="266700" y="6350"/>
                  </a:lnTo>
                  <a:lnTo>
                    <a:pt x="250189" y="11429"/>
                  </a:lnTo>
                  <a:lnTo>
                    <a:pt x="232409" y="16510"/>
                  </a:lnTo>
                  <a:lnTo>
                    <a:pt x="168909" y="44450"/>
                  </a:lnTo>
                  <a:lnTo>
                    <a:pt x="124459" y="74929"/>
                  </a:lnTo>
                  <a:lnTo>
                    <a:pt x="86359" y="110489"/>
                  </a:lnTo>
                  <a:lnTo>
                    <a:pt x="54609" y="152400"/>
                  </a:lnTo>
                  <a:lnTo>
                    <a:pt x="29209" y="199389"/>
                  </a:lnTo>
                  <a:lnTo>
                    <a:pt x="11429" y="248920"/>
                  </a:lnTo>
                  <a:lnTo>
                    <a:pt x="2539" y="299720"/>
                  </a:lnTo>
                  <a:lnTo>
                    <a:pt x="0" y="335279"/>
                  </a:lnTo>
                  <a:lnTo>
                    <a:pt x="0" y="2481580"/>
                  </a:lnTo>
                  <a:lnTo>
                    <a:pt x="7619" y="2551430"/>
                  </a:lnTo>
                  <a:lnTo>
                    <a:pt x="22859" y="2602230"/>
                  </a:lnTo>
                  <a:lnTo>
                    <a:pt x="54609" y="2664460"/>
                  </a:lnTo>
                  <a:lnTo>
                    <a:pt x="86359" y="2706370"/>
                  </a:lnTo>
                  <a:lnTo>
                    <a:pt x="124459" y="2741930"/>
                  </a:lnTo>
                  <a:lnTo>
                    <a:pt x="168909" y="2772410"/>
                  </a:lnTo>
                  <a:lnTo>
                    <a:pt x="215900" y="2795270"/>
                  </a:lnTo>
                  <a:lnTo>
                    <a:pt x="283209" y="2813050"/>
                  </a:lnTo>
                  <a:lnTo>
                    <a:pt x="318769" y="2816860"/>
                  </a:lnTo>
                  <a:lnTo>
                    <a:pt x="1697989" y="2816860"/>
                  </a:lnTo>
                  <a:lnTo>
                    <a:pt x="1751329" y="2809240"/>
                  </a:lnTo>
                  <a:lnTo>
                    <a:pt x="1800859" y="2795270"/>
                  </a:lnTo>
                  <a:lnTo>
                    <a:pt x="1832609" y="2780030"/>
                  </a:lnTo>
                  <a:lnTo>
                    <a:pt x="1849119" y="2772410"/>
                  </a:lnTo>
                  <a:lnTo>
                    <a:pt x="1892300" y="2741930"/>
                  </a:lnTo>
                  <a:lnTo>
                    <a:pt x="1930400" y="2705100"/>
                  </a:lnTo>
                  <a:lnTo>
                    <a:pt x="1962150" y="2664460"/>
                  </a:lnTo>
                  <a:lnTo>
                    <a:pt x="1987550" y="2617470"/>
                  </a:lnTo>
                  <a:lnTo>
                    <a:pt x="2005329" y="2567940"/>
                  </a:lnTo>
                  <a:lnTo>
                    <a:pt x="2015489" y="2498090"/>
                  </a:lnTo>
                  <a:lnTo>
                    <a:pt x="2016759" y="2481580"/>
                  </a:lnTo>
                  <a:lnTo>
                    <a:pt x="2016759" y="335279"/>
                  </a:lnTo>
                  <a:lnTo>
                    <a:pt x="2014219" y="299720"/>
                  </a:lnTo>
                  <a:lnTo>
                    <a:pt x="2005329" y="248920"/>
                  </a:lnTo>
                  <a:lnTo>
                    <a:pt x="1987550" y="199389"/>
                  </a:lnTo>
                  <a:lnTo>
                    <a:pt x="1962150" y="152400"/>
                  </a:lnTo>
                  <a:lnTo>
                    <a:pt x="1930400" y="110489"/>
                  </a:lnTo>
                  <a:lnTo>
                    <a:pt x="1892300" y="74929"/>
                  </a:lnTo>
                  <a:lnTo>
                    <a:pt x="1849119" y="44450"/>
                  </a:lnTo>
                  <a:lnTo>
                    <a:pt x="1832609" y="36829"/>
                  </a:lnTo>
                  <a:lnTo>
                    <a:pt x="1817369" y="29210"/>
                  </a:lnTo>
                  <a:lnTo>
                    <a:pt x="1767839" y="11429"/>
                  </a:lnTo>
                  <a:lnTo>
                    <a:pt x="1715769" y="1270"/>
                  </a:lnTo>
                  <a:lnTo>
                    <a:pt x="1697989" y="0"/>
                  </a:lnTo>
                  <a:close/>
                </a:path>
              </a:pathLst>
            </a:custGeom>
            <a:solidFill>
              <a:srgbClr val="C7B49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7425" name="object 15"/>
            <p:cNvSpPr>
              <a:spLocks/>
            </p:cNvSpPr>
            <p:nvPr/>
          </p:nvSpPr>
          <p:spPr bwMode="auto">
            <a:xfrm>
              <a:off x="3779519" y="2565399"/>
              <a:ext cx="2016760" cy="2816860"/>
            </a:xfrm>
            <a:custGeom>
              <a:avLst/>
              <a:gdLst/>
              <a:ahLst/>
              <a:cxnLst>
                <a:cxn ang="0">
                  <a:pos x="1269" y="317500"/>
                </a:cxn>
                <a:cxn ang="0">
                  <a:pos x="11429" y="248920"/>
                </a:cxn>
                <a:cxn ang="0">
                  <a:pos x="45719" y="167639"/>
                </a:cxn>
                <a:cxn ang="0">
                  <a:pos x="86359" y="110489"/>
                </a:cxn>
                <a:cxn ang="0">
                  <a:pos x="124459" y="74929"/>
                </a:cxn>
                <a:cxn ang="0">
                  <a:pos x="215900" y="21589"/>
                </a:cxn>
                <a:cxn ang="0">
                  <a:pos x="266700" y="6350"/>
                </a:cxn>
                <a:cxn ang="0">
                  <a:pos x="300989" y="1270"/>
                </a:cxn>
                <a:cxn ang="0">
                  <a:pos x="336550" y="0"/>
                </a:cxn>
                <a:cxn ang="0">
                  <a:pos x="1697989" y="0"/>
                </a:cxn>
                <a:cxn ang="0">
                  <a:pos x="1733550" y="3810"/>
                </a:cxn>
                <a:cxn ang="0">
                  <a:pos x="1767839" y="11429"/>
                </a:cxn>
                <a:cxn ang="0">
                  <a:pos x="1800859" y="21589"/>
                </a:cxn>
                <a:cxn ang="0">
                  <a:pos x="1832609" y="36829"/>
                </a:cxn>
                <a:cxn ang="0">
                  <a:pos x="1863089" y="53339"/>
                </a:cxn>
                <a:cxn ang="0">
                  <a:pos x="1892300" y="74929"/>
                </a:cxn>
                <a:cxn ang="0">
                  <a:pos x="1917700" y="97789"/>
                </a:cxn>
                <a:cxn ang="0">
                  <a:pos x="1971039" y="167639"/>
                </a:cxn>
                <a:cxn ang="0">
                  <a:pos x="2000250" y="232410"/>
                </a:cxn>
                <a:cxn ang="0">
                  <a:pos x="2016759" y="335279"/>
                </a:cxn>
                <a:cxn ang="0">
                  <a:pos x="2015489" y="2498090"/>
                </a:cxn>
                <a:cxn ang="0">
                  <a:pos x="2012950" y="2533650"/>
                </a:cxn>
                <a:cxn ang="0">
                  <a:pos x="1993900" y="2600960"/>
                </a:cxn>
                <a:cxn ang="0">
                  <a:pos x="1962150" y="2664460"/>
                </a:cxn>
                <a:cxn ang="0">
                  <a:pos x="1941829" y="2692400"/>
                </a:cxn>
                <a:cxn ang="0">
                  <a:pos x="1917700" y="2717800"/>
                </a:cxn>
                <a:cxn ang="0">
                  <a:pos x="1892300" y="2741930"/>
                </a:cxn>
                <a:cxn ang="0">
                  <a:pos x="1864359" y="2762250"/>
                </a:cxn>
                <a:cxn ang="0">
                  <a:pos x="1832609" y="2780030"/>
                </a:cxn>
                <a:cxn ang="0">
                  <a:pos x="1800859" y="2795270"/>
                </a:cxn>
                <a:cxn ang="0">
                  <a:pos x="1697989" y="2816860"/>
                </a:cxn>
                <a:cxn ang="0">
                  <a:pos x="336550" y="2816860"/>
                </a:cxn>
                <a:cxn ang="0">
                  <a:pos x="300989" y="2815590"/>
                </a:cxn>
                <a:cxn ang="0">
                  <a:pos x="266700" y="2809240"/>
                </a:cxn>
                <a:cxn ang="0">
                  <a:pos x="232409" y="2800350"/>
                </a:cxn>
                <a:cxn ang="0">
                  <a:pos x="199389" y="2787650"/>
                </a:cxn>
                <a:cxn ang="0">
                  <a:pos x="168909" y="2772410"/>
                </a:cxn>
                <a:cxn ang="0">
                  <a:pos x="139700" y="2753360"/>
                </a:cxn>
                <a:cxn ang="0">
                  <a:pos x="111759" y="2730500"/>
                </a:cxn>
                <a:cxn ang="0">
                  <a:pos x="86359" y="2706370"/>
                </a:cxn>
                <a:cxn ang="0">
                  <a:pos x="64769" y="2678430"/>
                </a:cxn>
                <a:cxn ang="0">
                  <a:pos x="45719" y="2649220"/>
                </a:cxn>
                <a:cxn ang="0">
                  <a:pos x="29209" y="2617470"/>
                </a:cxn>
                <a:cxn ang="0">
                  <a:pos x="5079" y="2533650"/>
                </a:cxn>
                <a:cxn ang="0">
                  <a:pos x="1269" y="2499360"/>
                </a:cxn>
                <a:cxn ang="0">
                  <a:pos x="0" y="335279"/>
                </a:cxn>
              </a:cxnLst>
              <a:rect l="0" t="0" r="r" b="b"/>
              <a:pathLst>
                <a:path w="2016760" h="2816860">
                  <a:moveTo>
                    <a:pt x="0" y="335279"/>
                  </a:moveTo>
                  <a:lnTo>
                    <a:pt x="1269" y="317500"/>
                  </a:lnTo>
                  <a:lnTo>
                    <a:pt x="2539" y="299720"/>
                  </a:lnTo>
                  <a:lnTo>
                    <a:pt x="11429" y="248920"/>
                  </a:lnTo>
                  <a:lnTo>
                    <a:pt x="29209" y="199389"/>
                  </a:lnTo>
                  <a:lnTo>
                    <a:pt x="45719" y="167639"/>
                  </a:lnTo>
                  <a:lnTo>
                    <a:pt x="54609" y="152400"/>
                  </a:lnTo>
                  <a:lnTo>
                    <a:pt x="86359" y="110489"/>
                  </a:lnTo>
                  <a:lnTo>
                    <a:pt x="111759" y="86360"/>
                  </a:lnTo>
                  <a:lnTo>
                    <a:pt x="124459" y="74929"/>
                  </a:lnTo>
                  <a:lnTo>
                    <a:pt x="168909" y="44450"/>
                  </a:lnTo>
                  <a:lnTo>
                    <a:pt x="215900" y="21589"/>
                  </a:lnTo>
                  <a:lnTo>
                    <a:pt x="250189" y="11429"/>
                  </a:lnTo>
                  <a:lnTo>
                    <a:pt x="266700" y="6350"/>
                  </a:lnTo>
                  <a:lnTo>
                    <a:pt x="283209" y="3810"/>
                  </a:lnTo>
                  <a:lnTo>
                    <a:pt x="300989" y="1270"/>
                  </a:lnTo>
                  <a:lnTo>
                    <a:pt x="318769" y="0"/>
                  </a:lnTo>
                  <a:lnTo>
                    <a:pt x="336550" y="0"/>
                  </a:lnTo>
                  <a:lnTo>
                    <a:pt x="1680209" y="0"/>
                  </a:lnTo>
                  <a:lnTo>
                    <a:pt x="1697989" y="0"/>
                  </a:lnTo>
                  <a:lnTo>
                    <a:pt x="1715769" y="1270"/>
                  </a:lnTo>
                  <a:lnTo>
                    <a:pt x="1733550" y="3810"/>
                  </a:lnTo>
                  <a:lnTo>
                    <a:pt x="1750059" y="6350"/>
                  </a:lnTo>
                  <a:lnTo>
                    <a:pt x="1767839" y="11429"/>
                  </a:lnTo>
                  <a:lnTo>
                    <a:pt x="1784350" y="16510"/>
                  </a:lnTo>
                  <a:lnTo>
                    <a:pt x="1800859" y="21589"/>
                  </a:lnTo>
                  <a:lnTo>
                    <a:pt x="1817369" y="29210"/>
                  </a:lnTo>
                  <a:lnTo>
                    <a:pt x="1832609" y="36829"/>
                  </a:lnTo>
                  <a:lnTo>
                    <a:pt x="1849119" y="44450"/>
                  </a:lnTo>
                  <a:lnTo>
                    <a:pt x="1863089" y="53339"/>
                  </a:lnTo>
                  <a:lnTo>
                    <a:pt x="1878329" y="63500"/>
                  </a:lnTo>
                  <a:lnTo>
                    <a:pt x="1892300" y="74929"/>
                  </a:lnTo>
                  <a:lnTo>
                    <a:pt x="1905000" y="86360"/>
                  </a:lnTo>
                  <a:lnTo>
                    <a:pt x="1917700" y="97789"/>
                  </a:lnTo>
                  <a:lnTo>
                    <a:pt x="1951989" y="138429"/>
                  </a:lnTo>
                  <a:lnTo>
                    <a:pt x="1971039" y="167639"/>
                  </a:lnTo>
                  <a:lnTo>
                    <a:pt x="1979929" y="182879"/>
                  </a:lnTo>
                  <a:lnTo>
                    <a:pt x="2000250" y="232410"/>
                  </a:lnTo>
                  <a:lnTo>
                    <a:pt x="2012950" y="283210"/>
                  </a:lnTo>
                  <a:lnTo>
                    <a:pt x="2016759" y="335279"/>
                  </a:lnTo>
                  <a:lnTo>
                    <a:pt x="2016759" y="2481580"/>
                  </a:lnTo>
                  <a:lnTo>
                    <a:pt x="2015489" y="2498090"/>
                  </a:lnTo>
                  <a:lnTo>
                    <a:pt x="2014219" y="2515870"/>
                  </a:lnTo>
                  <a:lnTo>
                    <a:pt x="2012950" y="2533650"/>
                  </a:lnTo>
                  <a:lnTo>
                    <a:pt x="2009139" y="2551430"/>
                  </a:lnTo>
                  <a:lnTo>
                    <a:pt x="1993900" y="2600960"/>
                  </a:lnTo>
                  <a:lnTo>
                    <a:pt x="1971039" y="2649220"/>
                  </a:lnTo>
                  <a:lnTo>
                    <a:pt x="1962150" y="2664460"/>
                  </a:lnTo>
                  <a:lnTo>
                    <a:pt x="1951989" y="2678430"/>
                  </a:lnTo>
                  <a:lnTo>
                    <a:pt x="1941829" y="2692400"/>
                  </a:lnTo>
                  <a:lnTo>
                    <a:pt x="1930400" y="2705100"/>
                  </a:lnTo>
                  <a:lnTo>
                    <a:pt x="1917700" y="2717800"/>
                  </a:lnTo>
                  <a:lnTo>
                    <a:pt x="1905000" y="2730500"/>
                  </a:lnTo>
                  <a:lnTo>
                    <a:pt x="1892300" y="2741930"/>
                  </a:lnTo>
                  <a:lnTo>
                    <a:pt x="1878329" y="2752090"/>
                  </a:lnTo>
                  <a:lnTo>
                    <a:pt x="1864359" y="2762250"/>
                  </a:lnTo>
                  <a:lnTo>
                    <a:pt x="1849119" y="2772410"/>
                  </a:lnTo>
                  <a:lnTo>
                    <a:pt x="1832609" y="2780030"/>
                  </a:lnTo>
                  <a:lnTo>
                    <a:pt x="1817369" y="2787650"/>
                  </a:lnTo>
                  <a:lnTo>
                    <a:pt x="1800859" y="2795270"/>
                  </a:lnTo>
                  <a:lnTo>
                    <a:pt x="1751329" y="2809240"/>
                  </a:lnTo>
                  <a:lnTo>
                    <a:pt x="1697989" y="2816860"/>
                  </a:lnTo>
                  <a:lnTo>
                    <a:pt x="1681479" y="2816860"/>
                  </a:lnTo>
                  <a:lnTo>
                    <a:pt x="336550" y="2816860"/>
                  </a:lnTo>
                  <a:lnTo>
                    <a:pt x="318769" y="2816860"/>
                  </a:lnTo>
                  <a:lnTo>
                    <a:pt x="300989" y="2815590"/>
                  </a:lnTo>
                  <a:lnTo>
                    <a:pt x="283209" y="2813050"/>
                  </a:lnTo>
                  <a:lnTo>
                    <a:pt x="266700" y="2809240"/>
                  </a:lnTo>
                  <a:lnTo>
                    <a:pt x="250189" y="2805430"/>
                  </a:lnTo>
                  <a:lnTo>
                    <a:pt x="232409" y="2800350"/>
                  </a:lnTo>
                  <a:lnTo>
                    <a:pt x="215900" y="2795270"/>
                  </a:lnTo>
                  <a:lnTo>
                    <a:pt x="199389" y="2787650"/>
                  </a:lnTo>
                  <a:lnTo>
                    <a:pt x="184150" y="2780030"/>
                  </a:lnTo>
                  <a:lnTo>
                    <a:pt x="168909" y="2772410"/>
                  </a:lnTo>
                  <a:lnTo>
                    <a:pt x="153669" y="2763520"/>
                  </a:lnTo>
                  <a:lnTo>
                    <a:pt x="139700" y="2753360"/>
                  </a:lnTo>
                  <a:lnTo>
                    <a:pt x="124459" y="2741930"/>
                  </a:lnTo>
                  <a:lnTo>
                    <a:pt x="111759" y="2730500"/>
                  </a:lnTo>
                  <a:lnTo>
                    <a:pt x="99059" y="2719070"/>
                  </a:lnTo>
                  <a:lnTo>
                    <a:pt x="86359" y="2706370"/>
                  </a:lnTo>
                  <a:lnTo>
                    <a:pt x="74929" y="2692400"/>
                  </a:lnTo>
                  <a:lnTo>
                    <a:pt x="64769" y="2678430"/>
                  </a:lnTo>
                  <a:lnTo>
                    <a:pt x="54609" y="2664460"/>
                  </a:lnTo>
                  <a:lnTo>
                    <a:pt x="45719" y="2649220"/>
                  </a:lnTo>
                  <a:lnTo>
                    <a:pt x="36829" y="2633980"/>
                  </a:lnTo>
                  <a:lnTo>
                    <a:pt x="29209" y="2617470"/>
                  </a:lnTo>
                  <a:lnTo>
                    <a:pt x="11429" y="2567940"/>
                  </a:lnTo>
                  <a:lnTo>
                    <a:pt x="5079" y="2533650"/>
                  </a:lnTo>
                  <a:lnTo>
                    <a:pt x="2539" y="2515870"/>
                  </a:lnTo>
                  <a:lnTo>
                    <a:pt x="1269" y="2499360"/>
                  </a:lnTo>
                  <a:lnTo>
                    <a:pt x="0" y="2481580"/>
                  </a:lnTo>
                  <a:lnTo>
                    <a:pt x="0" y="335279"/>
                  </a:lnTo>
                  <a:close/>
                </a:path>
              </a:pathLst>
            </a:custGeom>
            <a:noFill/>
            <a:ln w="9344">
              <a:solidFill>
                <a:srgbClr val="8AA147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7426" name="object 16"/>
            <p:cNvSpPr>
              <a:spLocks/>
            </p:cNvSpPr>
            <p:nvPr/>
          </p:nvSpPr>
          <p:spPr bwMode="auto">
            <a:xfrm>
              <a:off x="3774846" y="2560738"/>
              <a:ext cx="2026285" cy="2826385"/>
            </a:xfrm>
            <a:custGeom>
              <a:avLst/>
              <a:gdLst/>
              <a:ahLst/>
              <a:cxnLst>
                <a:cxn ang="0">
                  <a:pos x="9334" y="4660"/>
                </a:cxn>
                <a:cxn ang="0">
                  <a:pos x="7975" y="1358"/>
                </a:cxn>
                <a:cxn ang="0">
                  <a:pos x="4673" y="0"/>
                </a:cxn>
                <a:cxn ang="0">
                  <a:pos x="1358" y="1358"/>
                </a:cxn>
                <a:cxn ang="0">
                  <a:pos x="0" y="4660"/>
                </a:cxn>
                <a:cxn ang="0">
                  <a:pos x="1358" y="7975"/>
                </a:cxn>
                <a:cxn ang="0">
                  <a:pos x="4673" y="9334"/>
                </a:cxn>
                <a:cxn ang="0">
                  <a:pos x="7975" y="7975"/>
                </a:cxn>
                <a:cxn ang="0">
                  <a:pos x="9334" y="4660"/>
                </a:cxn>
                <a:cxn ang="0">
                  <a:pos x="2026094" y="2821521"/>
                </a:cxn>
                <a:cxn ang="0">
                  <a:pos x="2024735" y="2818219"/>
                </a:cxn>
                <a:cxn ang="0">
                  <a:pos x="2021433" y="2816860"/>
                </a:cxn>
                <a:cxn ang="0">
                  <a:pos x="2018118" y="2818219"/>
                </a:cxn>
                <a:cxn ang="0">
                  <a:pos x="2016760" y="2821521"/>
                </a:cxn>
                <a:cxn ang="0">
                  <a:pos x="2018118" y="2824835"/>
                </a:cxn>
                <a:cxn ang="0">
                  <a:pos x="2021433" y="2826194"/>
                </a:cxn>
                <a:cxn ang="0">
                  <a:pos x="2024735" y="2824835"/>
                </a:cxn>
                <a:cxn ang="0">
                  <a:pos x="2026094" y="2821521"/>
                </a:cxn>
              </a:cxnLst>
              <a:rect l="0" t="0" r="r" b="b"/>
              <a:pathLst>
                <a:path w="2026285" h="282638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026285" h="2826385">
                  <a:moveTo>
                    <a:pt x="2026094" y="2821521"/>
                  </a:moveTo>
                  <a:lnTo>
                    <a:pt x="2024735" y="2818219"/>
                  </a:lnTo>
                  <a:lnTo>
                    <a:pt x="2021433" y="2816860"/>
                  </a:lnTo>
                  <a:lnTo>
                    <a:pt x="2018118" y="2818219"/>
                  </a:lnTo>
                  <a:lnTo>
                    <a:pt x="2016760" y="2821521"/>
                  </a:lnTo>
                  <a:lnTo>
                    <a:pt x="2018118" y="2824835"/>
                  </a:lnTo>
                  <a:lnTo>
                    <a:pt x="2021433" y="2826194"/>
                  </a:lnTo>
                  <a:lnTo>
                    <a:pt x="2024735" y="2824835"/>
                  </a:lnTo>
                  <a:lnTo>
                    <a:pt x="2026094" y="2821521"/>
                  </a:lnTo>
                  <a:close/>
                </a:path>
              </a:pathLst>
            </a:custGeom>
            <a:solidFill>
              <a:srgbClr val="8AA147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956050" y="2695575"/>
            <a:ext cx="1638300" cy="99853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>
                <a:solidFill>
                  <a:srgbClr val="000000"/>
                </a:solidFill>
                <a:latin typeface="Trebuchet MS" pitchFamily="34" charset="0"/>
              </a:rPr>
              <a:t>Беседы с родителями Консультации Мастер-классы</a:t>
            </a:r>
          </a:p>
        </p:txBody>
      </p:sp>
      <p:grpSp>
        <p:nvGrpSpPr>
          <p:cNvPr id="17419" name="object 18"/>
          <p:cNvGrpSpPr>
            <a:grpSpLocks/>
          </p:cNvGrpSpPr>
          <p:nvPr/>
        </p:nvGrpSpPr>
        <p:grpSpPr bwMode="auto">
          <a:xfrm>
            <a:off x="6296025" y="2560638"/>
            <a:ext cx="2241550" cy="2898775"/>
            <a:chOff x="6295797" y="2560727"/>
            <a:chExt cx="2242185" cy="2898775"/>
          </a:xfrm>
        </p:grpSpPr>
        <p:sp>
          <p:nvSpPr>
            <p:cNvPr id="17421" name="object 19"/>
            <p:cNvSpPr>
              <a:spLocks/>
            </p:cNvSpPr>
            <p:nvPr/>
          </p:nvSpPr>
          <p:spPr bwMode="auto">
            <a:xfrm>
              <a:off x="6300469" y="2565399"/>
              <a:ext cx="2232660" cy="2889250"/>
            </a:xfrm>
            <a:custGeom>
              <a:avLst/>
              <a:gdLst/>
              <a:ahLst/>
              <a:cxnLst>
                <a:cxn ang="0">
                  <a:pos x="351789" y="0"/>
                </a:cxn>
                <a:cxn ang="0">
                  <a:pos x="294639" y="7620"/>
                </a:cxn>
                <a:cxn ang="0">
                  <a:pos x="220979" y="31750"/>
                </a:cxn>
                <a:cxn ang="0">
                  <a:pos x="153669" y="71120"/>
                </a:cxn>
                <a:cxn ang="0">
                  <a:pos x="95250" y="123189"/>
                </a:cxn>
                <a:cxn ang="0">
                  <a:pos x="40639" y="203200"/>
                </a:cxn>
                <a:cxn ang="0">
                  <a:pos x="24129" y="238760"/>
                </a:cxn>
                <a:cxn ang="0">
                  <a:pos x="7619" y="294639"/>
                </a:cxn>
                <a:cxn ang="0">
                  <a:pos x="0" y="2537460"/>
                </a:cxn>
                <a:cxn ang="0">
                  <a:pos x="17779" y="2632710"/>
                </a:cxn>
                <a:cxn ang="0">
                  <a:pos x="49529" y="2703830"/>
                </a:cxn>
                <a:cxn ang="0">
                  <a:pos x="123189" y="2794000"/>
                </a:cxn>
                <a:cxn ang="0">
                  <a:pos x="168909" y="2829560"/>
                </a:cxn>
                <a:cxn ang="0">
                  <a:pos x="220979" y="2857500"/>
                </a:cxn>
                <a:cxn ang="0">
                  <a:pos x="256539" y="2871470"/>
                </a:cxn>
                <a:cxn ang="0">
                  <a:pos x="313689" y="2884170"/>
                </a:cxn>
                <a:cxn ang="0">
                  <a:pos x="372109" y="2889250"/>
                </a:cxn>
                <a:cxn ang="0">
                  <a:pos x="1898650" y="2886710"/>
                </a:cxn>
                <a:cxn ang="0">
                  <a:pos x="1974850" y="2870200"/>
                </a:cxn>
                <a:cxn ang="0">
                  <a:pos x="2029459" y="2848610"/>
                </a:cxn>
                <a:cxn ang="0">
                  <a:pos x="2109470" y="2792730"/>
                </a:cxn>
                <a:cxn ang="0">
                  <a:pos x="2192020" y="2686050"/>
                </a:cxn>
                <a:cxn ang="0">
                  <a:pos x="2218689" y="2613660"/>
                </a:cxn>
                <a:cxn ang="0">
                  <a:pos x="2231310" y="2537460"/>
                </a:cxn>
                <a:cxn ang="0">
                  <a:pos x="2232659" y="2517140"/>
                </a:cxn>
                <a:cxn ang="0">
                  <a:pos x="2227579" y="313689"/>
                </a:cxn>
                <a:cxn ang="0">
                  <a:pos x="2199639" y="219710"/>
                </a:cxn>
                <a:cxn ang="0">
                  <a:pos x="2181859" y="185420"/>
                </a:cxn>
                <a:cxn ang="0">
                  <a:pos x="2123439" y="109220"/>
                </a:cxn>
                <a:cxn ang="0">
                  <a:pos x="2062479" y="59689"/>
                </a:cxn>
                <a:cxn ang="0">
                  <a:pos x="1992629" y="24129"/>
                </a:cxn>
                <a:cxn ang="0">
                  <a:pos x="1938020" y="7620"/>
                </a:cxn>
                <a:cxn ang="0">
                  <a:pos x="1898650" y="1270"/>
                </a:cxn>
              </a:cxnLst>
              <a:rect l="0" t="0" r="r" b="b"/>
              <a:pathLst>
                <a:path w="2232659" h="2889250">
                  <a:moveTo>
                    <a:pt x="1879600" y="0"/>
                  </a:moveTo>
                  <a:lnTo>
                    <a:pt x="351789" y="0"/>
                  </a:lnTo>
                  <a:lnTo>
                    <a:pt x="332739" y="1270"/>
                  </a:lnTo>
                  <a:lnTo>
                    <a:pt x="294639" y="7620"/>
                  </a:lnTo>
                  <a:lnTo>
                    <a:pt x="256539" y="17779"/>
                  </a:lnTo>
                  <a:lnTo>
                    <a:pt x="220979" y="31750"/>
                  </a:lnTo>
                  <a:lnTo>
                    <a:pt x="185419" y="49529"/>
                  </a:lnTo>
                  <a:lnTo>
                    <a:pt x="153669" y="71120"/>
                  </a:lnTo>
                  <a:lnTo>
                    <a:pt x="137159" y="82550"/>
                  </a:lnTo>
                  <a:lnTo>
                    <a:pt x="95250" y="123189"/>
                  </a:lnTo>
                  <a:lnTo>
                    <a:pt x="59689" y="168910"/>
                  </a:lnTo>
                  <a:lnTo>
                    <a:pt x="40639" y="203200"/>
                  </a:lnTo>
                  <a:lnTo>
                    <a:pt x="31750" y="219710"/>
                  </a:lnTo>
                  <a:lnTo>
                    <a:pt x="24129" y="238760"/>
                  </a:lnTo>
                  <a:lnTo>
                    <a:pt x="17779" y="256539"/>
                  </a:lnTo>
                  <a:lnTo>
                    <a:pt x="7619" y="294639"/>
                  </a:lnTo>
                  <a:lnTo>
                    <a:pt x="0" y="351789"/>
                  </a:lnTo>
                  <a:lnTo>
                    <a:pt x="0" y="2537460"/>
                  </a:lnTo>
                  <a:lnTo>
                    <a:pt x="7619" y="2594610"/>
                  </a:lnTo>
                  <a:lnTo>
                    <a:pt x="17779" y="2632710"/>
                  </a:lnTo>
                  <a:lnTo>
                    <a:pt x="31750" y="2668270"/>
                  </a:lnTo>
                  <a:lnTo>
                    <a:pt x="49529" y="2703830"/>
                  </a:lnTo>
                  <a:lnTo>
                    <a:pt x="82550" y="2750820"/>
                  </a:lnTo>
                  <a:lnTo>
                    <a:pt x="123189" y="2794000"/>
                  </a:lnTo>
                  <a:lnTo>
                    <a:pt x="153669" y="2818130"/>
                  </a:lnTo>
                  <a:lnTo>
                    <a:pt x="168909" y="2829560"/>
                  </a:lnTo>
                  <a:lnTo>
                    <a:pt x="185419" y="2839720"/>
                  </a:lnTo>
                  <a:lnTo>
                    <a:pt x="220979" y="2857500"/>
                  </a:lnTo>
                  <a:lnTo>
                    <a:pt x="238759" y="2863850"/>
                  </a:lnTo>
                  <a:lnTo>
                    <a:pt x="256539" y="2871470"/>
                  </a:lnTo>
                  <a:lnTo>
                    <a:pt x="275589" y="2876550"/>
                  </a:lnTo>
                  <a:lnTo>
                    <a:pt x="313689" y="2884170"/>
                  </a:lnTo>
                  <a:lnTo>
                    <a:pt x="332739" y="2886710"/>
                  </a:lnTo>
                  <a:lnTo>
                    <a:pt x="372109" y="2889250"/>
                  </a:lnTo>
                  <a:lnTo>
                    <a:pt x="1860550" y="2889250"/>
                  </a:lnTo>
                  <a:lnTo>
                    <a:pt x="1898650" y="2886710"/>
                  </a:lnTo>
                  <a:lnTo>
                    <a:pt x="1938020" y="2880360"/>
                  </a:lnTo>
                  <a:lnTo>
                    <a:pt x="1974850" y="2870200"/>
                  </a:lnTo>
                  <a:lnTo>
                    <a:pt x="1993900" y="2863850"/>
                  </a:lnTo>
                  <a:lnTo>
                    <a:pt x="2029459" y="2848610"/>
                  </a:lnTo>
                  <a:lnTo>
                    <a:pt x="2078989" y="2818130"/>
                  </a:lnTo>
                  <a:lnTo>
                    <a:pt x="2109470" y="2792730"/>
                  </a:lnTo>
                  <a:lnTo>
                    <a:pt x="2161539" y="2735580"/>
                  </a:lnTo>
                  <a:lnTo>
                    <a:pt x="2192020" y="2686050"/>
                  </a:lnTo>
                  <a:lnTo>
                    <a:pt x="2207259" y="2650490"/>
                  </a:lnTo>
                  <a:lnTo>
                    <a:pt x="2218689" y="2613660"/>
                  </a:lnTo>
                  <a:lnTo>
                    <a:pt x="2227579" y="2575560"/>
                  </a:lnTo>
                  <a:lnTo>
                    <a:pt x="2231310" y="2537460"/>
                  </a:lnTo>
                  <a:lnTo>
                    <a:pt x="2231389" y="2517140"/>
                  </a:lnTo>
                  <a:lnTo>
                    <a:pt x="2232659" y="2517140"/>
                  </a:lnTo>
                  <a:lnTo>
                    <a:pt x="2231389" y="351789"/>
                  </a:lnTo>
                  <a:lnTo>
                    <a:pt x="2227579" y="313689"/>
                  </a:lnTo>
                  <a:lnTo>
                    <a:pt x="2213609" y="256539"/>
                  </a:lnTo>
                  <a:lnTo>
                    <a:pt x="2199639" y="219710"/>
                  </a:lnTo>
                  <a:lnTo>
                    <a:pt x="2190750" y="203200"/>
                  </a:lnTo>
                  <a:lnTo>
                    <a:pt x="2181859" y="185420"/>
                  </a:lnTo>
                  <a:lnTo>
                    <a:pt x="2161539" y="152400"/>
                  </a:lnTo>
                  <a:lnTo>
                    <a:pt x="2123439" y="109220"/>
                  </a:lnTo>
                  <a:lnTo>
                    <a:pt x="2094229" y="82550"/>
                  </a:lnTo>
                  <a:lnTo>
                    <a:pt x="2062479" y="59689"/>
                  </a:lnTo>
                  <a:lnTo>
                    <a:pt x="2029459" y="40639"/>
                  </a:lnTo>
                  <a:lnTo>
                    <a:pt x="1992629" y="24129"/>
                  </a:lnTo>
                  <a:lnTo>
                    <a:pt x="1955800" y="12700"/>
                  </a:lnTo>
                  <a:lnTo>
                    <a:pt x="1938020" y="7620"/>
                  </a:lnTo>
                  <a:lnTo>
                    <a:pt x="1917700" y="3810"/>
                  </a:lnTo>
                  <a:lnTo>
                    <a:pt x="1898650" y="1270"/>
                  </a:lnTo>
                  <a:lnTo>
                    <a:pt x="1879600" y="0"/>
                  </a:lnTo>
                  <a:close/>
                </a:path>
              </a:pathLst>
            </a:custGeom>
            <a:solidFill>
              <a:srgbClr val="C7B49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7422" name="object 20"/>
            <p:cNvSpPr>
              <a:spLocks/>
            </p:cNvSpPr>
            <p:nvPr/>
          </p:nvSpPr>
          <p:spPr bwMode="auto">
            <a:xfrm>
              <a:off x="6300469" y="2565399"/>
              <a:ext cx="2232660" cy="2889250"/>
            </a:xfrm>
            <a:custGeom>
              <a:avLst/>
              <a:gdLst/>
              <a:ahLst/>
              <a:cxnLst>
                <a:cxn ang="0">
                  <a:pos x="0" y="351789"/>
                </a:cxn>
                <a:cxn ang="0">
                  <a:pos x="5079" y="313689"/>
                </a:cxn>
                <a:cxn ang="0">
                  <a:pos x="12700" y="275589"/>
                </a:cxn>
                <a:cxn ang="0">
                  <a:pos x="24129" y="238760"/>
                </a:cxn>
                <a:cxn ang="0">
                  <a:pos x="40639" y="203200"/>
                </a:cxn>
                <a:cxn ang="0">
                  <a:pos x="71119" y="152400"/>
                </a:cxn>
                <a:cxn ang="0">
                  <a:pos x="123189" y="95250"/>
                </a:cxn>
                <a:cxn ang="0">
                  <a:pos x="153669" y="71120"/>
                </a:cxn>
                <a:cxn ang="0">
                  <a:pos x="185419" y="49529"/>
                </a:cxn>
                <a:cxn ang="0">
                  <a:pos x="220979" y="31750"/>
                </a:cxn>
                <a:cxn ang="0">
                  <a:pos x="256539" y="17779"/>
                </a:cxn>
                <a:cxn ang="0">
                  <a:pos x="294639" y="7620"/>
                </a:cxn>
                <a:cxn ang="0">
                  <a:pos x="332739" y="1270"/>
                </a:cxn>
                <a:cxn ang="0">
                  <a:pos x="372109" y="0"/>
                </a:cxn>
                <a:cxn ang="0">
                  <a:pos x="1879600" y="0"/>
                </a:cxn>
                <a:cxn ang="0">
                  <a:pos x="1917700" y="3810"/>
                </a:cxn>
                <a:cxn ang="0">
                  <a:pos x="1955800" y="12700"/>
                </a:cxn>
                <a:cxn ang="0">
                  <a:pos x="2011679" y="31750"/>
                </a:cxn>
                <a:cxn ang="0">
                  <a:pos x="2078989" y="71120"/>
                </a:cxn>
                <a:cxn ang="0">
                  <a:pos x="2161539" y="152400"/>
                </a:cxn>
                <a:cxn ang="0">
                  <a:pos x="2190750" y="203200"/>
                </a:cxn>
                <a:cxn ang="0">
                  <a:pos x="2207259" y="238760"/>
                </a:cxn>
                <a:cxn ang="0">
                  <a:pos x="2218689" y="275589"/>
                </a:cxn>
                <a:cxn ang="0">
                  <a:pos x="2227579" y="313689"/>
                </a:cxn>
                <a:cxn ang="0">
                  <a:pos x="2231389" y="351789"/>
                </a:cxn>
                <a:cxn ang="0">
                  <a:pos x="2232659" y="2517140"/>
                </a:cxn>
                <a:cxn ang="0">
                  <a:pos x="2231389" y="2536190"/>
                </a:cxn>
                <a:cxn ang="0">
                  <a:pos x="2223770" y="2594610"/>
                </a:cxn>
                <a:cxn ang="0">
                  <a:pos x="2199639" y="2668270"/>
                </a:cxn>
                <a:cxn ang="0">
                  <a:pos x="2181859" y="2702560"/>
                </a:cxn>
                <a:cxn ang="0">
                  <a:pos x="2161539" y="2735580"/>
                </a:cxn>
                <a:cxn ang="0">
                  <a:pos x="2136139" y="2766060"/>
                </a:cxn>
                <a:cxn ang="0">
                  <a:pos x="2109470" y="2792730"/>
                </a:cxn>
                <a:cxn ang="0">
                  <a:pos x="2078989" y="2818130"/>
                </a:cxn>
                <a:cxn ang="0">
                  <a:pos x="2045970" y="2838450"/>
                </a:cxn>
                <a:cxn ang="0">
                  <a:pos x="2011679" y="2856230"/>
                </a:cxn>
                <a:cxn ang="0">
                  <a:pos x="1974850" y="2870200"/>
                </a:cxn>
                <a:cxn ang="0">
                  <a:pos x="1898650" y="2886710"/>
                </a:cxn>
                <a:cxn ang="0">
                  <a:pos x="1860550" y="2889250"/>
                </a:cxn>
                <a:cxn ang="0">
                  <a:pos x="351789" y="2887980"/>
                </a:cxn>
                <a:cxn ang="0">
                  <a:pos x="294639" y="2880360"/>
                </a:cxn>
                <a:cxn ang="0">
                  <a:pos x="238759" y="2863850"/>
                </a:cxn>
                <a:cxn ang="0">
                  <a:pos x="203200" y="2848610"/>
                </a:cxn>
                <a:cxn ang="0">
                  <a:pos x="168909" y="2829560"/>
                </a:cxn>
                <a:cxn ang="0">
                  <a:pos x="137159" y="2806700"/>
                </a:cxn>
                <a:cxn ang="0">
                  <a:pos x="95250" y="2766060"/>
                </a:cxn>
                <a:cxn ang="0">
                  <a:pos x="49529" y="2703830"/>
                </a:cxn>
                <a:cxn ang="0">
                  <a:pos x="31750" y="2668270"/>
                </a:cxn>
                <a:cxn ang="0">
                  <a:pos x="17779" y="2632710"/>
                </a:cxn>
                <a:cxn ang="0">
                  <a:pos x="7619" y="2594610"/>
                </a:cxn>
                <a:cxn ang="0">
                  <a:pos x="2539" y="2556510"/>
                </a:cxn>
                <a:cxn ang="0">
                  <a:pos x="0" y="2517140"/>
                </a:cxn>
              </a:cxnLst>
              <a:rect l="0" t="0" r="r" b="b"/>
              <a:pathLst>
                <a:path w="2232659" h="2889250">
                  <a:moveTo>
                    <a:pt x="0" y="372110"/>
                  </a:moveTo>
                  <a:lnTo>
                    <a:pt x="0" y="351789"/>
                  </a:lnTo>
                  <a:lnTo>
                    <a:pt x="2539" y="332739"/>
                  </a:lnTo>
                  <a:lnTo>
                    <a:pt x="5079" y="313689"/>
                  </a:lnTo>
                  <a:lnTo>
                    <a:pt x="7619" y="294639"/>
                  </a:lnTo>
                  <a:lnTo>
                    <a:pt x="12700" y="275589"/>
                  </a:lnTo>
                  <a:lnTo>
                    <a:pt x="17779" y="256539"/>
                  </a:lnTo>
                  <a:lnTo>
                    <a:pt x="24129" y="238760"/>
                  </a:lnTo>
                  <a:lnTo>
                    <a:pt x="31750" y="219710"/>
                  </a:lnTo>
                  <a:lnTo>
                    <a:pt x="40639" y="203200"/>
                  </a:lnTo>
                  <a:lnTo>
                    <a:pt x="49529" y="185420"/>
                  </a:lnTo>
                  <a:lnTo>
                    <a:pt x="71119" y="152400"/>
                  </a:lnTo>
                  <a:lnTo>
                    <a:pt x="109219" y="109220"/>
                  </a:lnTo>
                  <a:lnTo>
                    <a:pt x="123189" y="95250"/>
                  </a:lnTo>
                  <a:lnTo>
                    <a:pt x="137159" y="82550"/>
                  </a:lnTo>
                  <a:lnTo>
                    <a:pt x="153669" y="71120"/>
                  </a:lnTo>
                  <a:lnTo>
                    <a:pt x="168909" y="59689"/>
                  </a:lnTo>
                  <a:lnTo>
                    <a:pt x="185419" y="49529"/>
                  </a:lnTo>
                  <a:lnTo>
                    <a:pt x="203200" y="40639"/>
                  </a:lnTo>
                  <a:lnTo>
                    <a:pt x="220979" y="31750"/>
                  </a:lnTo>
                  <a:lnTo>
                    <a:pt x="238759" y="24129"/>
                  </a:lnTo>
                  <a:lnTo>
                    <a:pt x="256539" y="17779"/>
                  </a:lnTo>
                  <a:lnTo>
                    <a:pt x="275589" y="12700"/>
                  </a:lnTo>
                  <a:lnTo>
                    <a:pt x="294639" y="7620"/>
                  </a:lnTo>
                  <a:lnTo>
                    <a:pt x="313689" y="3810"/>
                  </a:lnTo>
                  <a:lnTo>
                    <a:pt x="332739" y="1270"/>
                  </a:lnTo>
                  <a:lnTo>
                    <a:pt x="351789" y="0"/>
                  </a:lnTo>
                  <a:lnTo>
                    <a:pt x="372109" y="0"/>
                  </a:lnTo>
                  <a:lnTo>
                    <a:pt x="1860550" y="0"/>
                  </a:lnTo>
                  <a:lnTo>
                    <a:pt x="1879600" y="0"/>
                  </a:lnTo>
                  <a:lnTo>
                    <a:pt x="1898650" y="1270"/>
                  </a:lnTo>
                  <a:lnTo>
                    <a:pt x="1917700" y="3810"/>
                  </a:lnTo>
                  <a:lnTo>
                    <a:pt x="1938020" y="7620"/>
                  </a:lnTo>
                  <a:lnTo>
                    <a:pt x="1955800" y="12700"/>
                  </a:lnTo>
                  <a:lnTo>
                    <a:pt x="1974850" y="17779"/>
                  </a:lnTo>
                  <a:lnTo>
                    <a:pt x="2011679" y="31750"/>
                  </a:lnTo>
                  <a:lnTo>
                    <a:pt x="2045970" y="49529"/>
                  </a:lnTo>
                  <a:lnTo>
                    <a:pt x="2078989" y="71120"/>
                  </a:lnTo>
                  <a:lnTo>
                    <a:pt x="2123439" y="109220"/>
                  </a:lnTo>
                  <a:lnTo>
                    <a:pt x="2161539" y="152400"/>
                  </a:lnTo>
                  <a:lnTo>
                    <a:pt x="2181859" y="185420"/>
                  </a:lnTo>
                  <a:lnTo>
                    <a:pt x="2190750" y="203200"/>
                  </a:lnTo>
                  <a:lnTo>
                    <a:pt x="2199639" y="219710"/>
                  </a:lnTo>
                  <a:lnTo>
                    <a:pt x="2207259" y="238760"/>
                  </a:lnTo>
                  <a:lnTo>
                    <a:pt x="2213609" y="256539"/>
                  </a:lnTo>
                  <a:lnTo>
                    <a:pt x="2218689" y="275589"/>
                  </a:lnTo>
                  <a:lnTo>
                    <a:pt x="2223770" y="294639"/>
                  </a:lnTo>
                  <a:lnTo>
                    <a:pt x="2227579" y="313689"/>
                  </a:lnTo>
                  <a:lnTo>
                    <a:pt x="2230120" y="332739"/>
                  </a:lnTo>
                  <a:lnTo>
                    <a:pt x="2231389" y="351789"/>
                  </a:lnTo>
                  <a:lnTo>
                    <a:pt x="2231389" y="372110"/>
                  </a:lnTo>
                  <a:lnTo>
                    <a:pt x="2232659" y="2517140"/>
                  </a:lnTo>
                  <a:lnTo>
                    <a:pt x="2231389" y="2517140"/>
                  </a:lnTo>
                  <a:lnTo>
                    <a:pt x="2231389" y="2536190"/>
                  </a:lnTo>
                  <a:lnTo>
                    <a:pt x="2230120" y="2556510"/>
                  </a:lnTo>
                  <a:lnTo>
                    <a:pt x="2223770" y="2594610"/>
                  </a:lnTo>
                  <a:lnTo>
                    <a:pt x="2213609" y="2631440"/>
                  </a:lnTo>
                  <a:lnTo>
                    <a:pt x="2199639" y="2668270"/>
                  </a:lnTo>
                  <a:lnTo>
                    <a:pt x="2192020" y="2686050"/>
                  </a:lnTo>
                  <a:lnTo>
                    <a:pt x="2181859" y="2702560"/>
                  </a:lnTo>
                  <a:lnTo>
                    <a:pt x="2171700" y="2719070"/>
                  </a:lnTo>
                  <a:lnTo>
                    <a:pt x="2161539" y="2735580"/>
                  </a:lnTo>
                  <a:lnTo>
                    <a:pt x="2148839" y="2750820"/>
                  </a:lnTo>
                  <a:lnTo>
                    <a:pt x="2136139" y="2766060"/>
                  </a:lnTo>
                  <a:lnTo>
                    <a:pt x="2123439" y="2780030"/>
                  </a:lnTo>
                  <a:lnTo>
                    <a:pt x="2109470" y="2792730"/>
                  </a:lnTo>
                  <a:lnTo>
                    <a:pt x="2094229" y="2805430"/>
                  </a:lnTo>
                  <a:lnTo>
                    <a:pt x="2078989" y="2818130"/>
                  </a:lnTo>
                  <a:lnTo>
                    <a:pt x="2062479" y="2828290"/>
                  </a:lnTo>
                  <a:lnTo>
                    <a:pt x="2045970" y="2838450"/>
                  </a:lnTo>
                  <a:lnTo>
                    <a:pt x="2029459" y="2848610"/>
                  </a:lnTo>
                  <a:lnTo>
                    <a:pt x="2011679" y="2856230"/>
                  </a:lnTo>
                  <a:lnTo>
                    <a:pt x="1993900" y="2863850"/>
                  </a:lnTo>
                  <a:lnTo>
                    <a:pt x="1974850" y="2870200"/>
                  </a:lnTo>
                  <a:lnTo>
                    <a:pt x="1938020" y="2880360"/>
                  </a:lnTo>
                  <a:lnTo>
                    <a:pt x="1898650" y="2886710"/>
                  </a:lnTo>
                  <a:lnTo>
                    <a:pt x="1879600" y="2887980"/>
                  </a:lnTo>
                  <a:lnTo>
                    <a:pt x="1860550" y="2889250"/>
                  </a:lnTo>
                  <a:lnTo>
                    <a:pt x="372109" y="2889250"/>
                  </a:lnTo>
                  <a:lnTo>
                    <a:pt x="351789" y="2887980"/>
                  </a:lnTo>
                  <a:lnTo>
                    <a:pt x="332739" y="2886710"/>
                  </a:lnTo>
                  <a:lnTo>
                    <a:pt x="294639" y="2880360"/>
                  </a:lnTo>
                  <a:lnTo>
                    <a:pt x="256539" y="2871470"/>
                  </a:lnTo>
                  <a:lnTo>
                    <a:pt x="238759" y="2863850"/>
                  </a:lnTo>
                  <a:lnTo>
                    <a:pt x="220979" y="2857500"/>
                  </a:lnTo>
                  <a:lnTo>
                    <a:pt x="203200" y="2848610"/>
                  </a:lnTo>
                  <a:lnTo>
                    <a:pt x="185419" y="2839720"/>
                  </a:lnTo>
                  <a:lnTo>
                    <a:pt x="168909" y="2829560"/>
                  </a:lnTo>
                  <a:lnTo>
                    <a:pt x="153669" y="2818130"/>
                  </a:lnTo>
                  <a:lnTo>
                    <a:pt x="137159" y="2806700"/>
                  </a:lnTo>
                  <a:lnTo>
                    <a:pt x="123189" y="2794000"/>
                  </a:lnTo>
                  <a:lnTo>
                    <a:pt x="95250" y="2766060"/>
                  </a:lnTo>
                  <a:lnTo>
                    <a:pt x="71119" y="2735580"/>
                  </a:lnTo>
                  <a:lnTo>
                    <a:pt x="49529" y="2703830"/>
                  </a:lnTo>
                  <a:lnTo>
                    <a:pt x="40639" y="2686050"/>
                  </a:lnTo>
                  <a:lnTo>
                    <a:pt x="31750" y="2668270"/>
                  </a:lnTo>
                  <a:lnTo>
                    <a:pt x="24129" y="2650490"/>
                  </a:lnTo>
                  <a:lnTo>
                    <a:pt x="17779" y="2632710"/>
                  </a:lnTo>
                  <a:lnTo>
                    <a:pt x="12700" y="2613660"/>
                  </a:lnTo>
                  <a:lnTo>
                    <a:pt x="7619" y="2594610"/>
                  </a:lnTo>
                  <a:lnTo>
                    <a:pt x="5079" y="2575560"/>
                  </a:lnTo>
                  <a:lnTo>
                    <a:pt x="2539" y="2556510"/>
                  </a:lnTo>
                  <a:lnTo>
                    <a:pt x="0" y="2537460"/>
                  </a:lnTo>
                  <a:lnTo>
                    <a:pt x="0" y="2517140"/>
                  </a:lnTo>
                  <a:lnTo>
                    <a:pt x="0" y="372110"/>
                  </a:lnTo>
                  <a:close/>
                </a:path>
              </a:pathLst>
            </a:custGeom>
            <a:noFill/>
            <a:ln w="9344">
              <a:solidFill>
                <a:srgbClr val="8AA147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7423" name="object 21"/>
            <p:cNvSpPr>
              <a:spLocks/>
            </p:cNvSpPr>
            <p:nvPr/>
          </p:nvSpPr>
          <p:spPr bwMode="auto">
            <a:xfrm>
              <a:off x="6295796" y="2560738"/>
              <a:ext cx="2242185" cy="2898775"/>
            </a:xfrm>
            <a:custGeom>
              <a:avLst/>
              <a:gdLst/>
              <a:ahLst/>
              <a:cxnLst>
                <a:cxn ang="0">
                  <a:pos x="9334" y="4660"/>
                </a:cxn>
                <a:cxn ang="0">
                  <a:pos x="7975" y="1358"/>
                </a:cxn>
                <a:cxn ang="0">
                  <a:pos x="4673" y="0"/>
                </a:cxn>
                <a:cxn ang="0">
                  <a:pos x="1358" y="1358"/>
                </a:cxn>
                <a:cxn ang="0">
                  <a:pos x="0" y="4660"/>
                </a:cxn>
                <a:cxn ang="0">
                  <a:pos x="1358" y="7975"/>
                </a:cxn>
                <a:cxn ang="0">
                  <a:pos x="4673" y="9334"/>
                </a:cxn>
                <a:cxn ang="0">
                  <a:pos x="7975" y="7975"/>
                </a:cxn>
                <a:cxn ang="0">
                  <a:pos x="9334" y="4660"/>
                </a:cxn>
                <a:cxn ang="0">
                  <a:pos x="2241994" y="2893911"/>
                </a:cxn>
                <a:cxn ang="0">
                  <a:pos x="2240635" y="2890609"/>
                </a:cxn>
                <a:cxn ang="0">
                  <a:pos x="2237333" y="2889250"/>
                </a:cxn>
                <a:cxn ang="0">
                  <a:pos x="2234019" y="2890609"/>
                </a:cxn>
                <a:cxn ang="0">
                  <a:pos x="2232660" y="2893911"/>
                </a:cxn>
                <a:cxn ang="0">
                  <a:pos x="2234019" y="2897225"/>
                </a:cxn>
                <a:cxn ang="0">
                  <a:pos x="2237333" y="2898584"/>
                </a:cxn>
                <a:cxn ang="0">
                  <a:pos x="2240635" y="2897225"/>
                </a:cxn>
                <a:cxn ang="0">
                  <a:pos x="2241994" y="2893911"/>
                </a:cxn>
              </a:cxnLst>
              <a:rect l="0" t="0" r="r" b="b"/>
              <a:pathLst>
                <a:path w="2242184" h="289877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242184" h="2898775">
                  <a:moveTo>
                    <a:pt x="2241994" y="2893911"/>
                  </a:moveTo>
                  <a:lnTo>
                    <a:pt x="2240635" y="2890609"/>
                  </a:lnTo>
                  <a:lnTo>
                    <a:pt x="2237333" y="2889250"/>
                  </a:lnTo>
                  <a:lnTo>
                    <a:pt x="2234019" y="2890609"/>
                  </a:lnTo>
                  <a:lnTo>
                    <a:pt x="2232660" y="2893911"/>
                  </a:lnTo>
                  <a:lnTo>
                    <a:pt x="2234019" y="2897225"/>
                  </a:lnTo>
                  <a:lnTo>
                    <a:pt x="2237333" y="2898584"/>
                  </a:lnTo>
                  <a:lnTo>
                    <a:pt x="2240635" y="2897225"/>
                  </a:lnTo>
                  <a:lnTo>
                    <a:pt x="2241994" y="2893911"/>
                  </a:lnTo>
                  <a:close/>
                </a:path>
              </a:pathLst>
            </a:custGeom>
            <a:solidFill>
              <a:srgbClr val="8AA147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486525" y="2706688"/>
            <a:ext cx="1568450" cy="17287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>
                <a:solidFill>
                  <a:srgbClr val="000000"/>
                </a:solidFill>
                <a:latin typeface="Trebuchet MS" pitchFamily="34" charset="0"/>
              </a:rPr>
              <a:t>Фотовыставки Стенды Ширмы</a:t>
            </a:r>
          </a:p>
          <a:p>
            <a:pPr marL="12700">
              <a:lnSpc>
                <a:spcPts val="1925"/>
              </a:lnSpc>
              <a:spcBef>
                <a:spcPts val="38"/>
              </a:spcBef>
            </a:pPr>
            <a:r>
              <a:rPr lang="ru-RU" sz="1600">
                <a:solidFill>
                  <a:srgbClr val="000000"/>
                </a:solidFill>
                <a:latin typeface="Trebuchet MS" pitchFamily="34" charset="0"/>
              </a:rPr>
              <a:t>Папки- передвижки</a:t>
            </a:r>
          </a:p>
          <a:p>
            <a:pPr marL="12700">
              <a:lnSpc>
                <a:spcPts val="1913"/>
              </a:lnSpc>
              <a:spcBef>
                <a:spcPts val="13"/>
              </a:spcBef>
            </a:pPr>
            <a:r>
              <a:rPr lang="ru-RU" sz="1600">
                <a:solidFill>
                  <a:srgbClr val="000000"/>
                </a:solidFill>
                <a:latin typeface="Trebuchet MS" pitchFamily="34" charset="0"/>
              </a:rPr>
              <a:t>Памятки для родителей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6250" y="581025"/>
            <a:ext cx="6442075" cy="695325"/>
          </a:xfrm>
        </p:spPr>
        <p:txBody>
          <a:bodyPr tIns="12700"/>
          <a:lstStyle/>
          <a:p>
            <a:pPr marL="1181100" indent="-1168400" eaLnBrk="1" hangingPunct="1">
              <a:spcBef>
                <a:spcPts val="100"/>
              </a:spcBef>
            </a:pPr>
            <a:r>
              <a:rPr lang="ru-RU" sz="2200" smtClean="0">
                <a:latin typeface="Trebuchet MS" pitchFamily="34" charset="0"/>
              </a:rPr>
              <a:t>Организация развивающей предметно- пространственной среды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20775" y="1444625"/>
            <a:ext cx="7219950" cy="44323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700">
                <a:solidFill>
                  <a:srgbClr val="000000"/>
                </a:solidFill>
                <a:latin typeface="Trebuchet MS" pitchFamily="34" charset="0"/>
              </a:rPr>
              <a:t>Организация образовательного пространства и разнообразие материалов, оборудования и инвентаря в кабинете учителя- логопеда и групповом помещении в соответствии с адаптированной программой обеспечивают:</a:t>
            </a:r>
          </a:p>
          <a:p>
            <a:pPr marL="12700" algn="just">
              <a:buFontTx/>
              <a:buChar char="-"/>
            </a:pPr>
            <a:r>
              <a:rPr lang="ru-RU" sz="1700">
                <a:solidFill>
                  <a:srgbClr val="000000"/>
                </a:solidFill>
                <a:latin typeface="Trebuchet MS" pitchFamily="34" charset="0"/>
              </a:rPr>
              <a:t>игровую, познавательную, исследовательскую и творческую активность детей, экспериментирование с доступными детям материалами;</a:t>
            </a:r>
          </a:p>
          <a:p>
            <a:pPr marL="12700">
              <a:buFontTx/>
              <a:buChar char="-"/>
            </a:pPr>
            <a:r>
              <a:rPr lang="ru-RU" sz="1700">
                <a:solidFill>
                  <a:srgbClr val="000000"/>
                </a:solidFill>
                <a:latin typeface="Trebuchet MS" pitchFamily="34" charset="0"/>
              </a:rPr>
              <a:t>двигательную активность, в том числе развитие крупной, мелкой, мимической, артикуляционной моторики, участие в подвижных играх и соревнованиях;</a:t>
            </a:r>
          </a:p>
          <a:p>
            <a:pPr marL="12700">
              <a:buFontTx/>
              <a:buChar char="-"/>
            </a:pPr>
            <a:r>
              <a:rPr lang="ru-RU" sz="1700">
                <a:solidFill>
                  <a:srgbClr val="000000"/>
                </a:solidFill>
                <a:latin typeface="Trebuchet MS" pitchFamily="34" charset="0"/>
              </a:rPr>
              <a:t>эмоциональное благополучие детей во взаимодействии с предметно-пространственным окружением;</a:t>
            </a:r>
          </a:p>
          <a:p>
            <a:pPr marL="12700">
              <a:spcBef>
                <a:spcPts val="13"/>
              </a:spcBef>
              <a:buFontTx/>
              <a:buChar char="-"/>
            </a:pPr>
            <a:r>
              <a:rPr lang="ru-RU" sz="1700">
                <a:solidFill>
                  <a:srgbClr val="000000"/>
                </a:solidFill>
                <a:latin typeface="Trebuchet MS" pitchFamily="34" charset="0"/>
              </a:rPr>
              <a:t>возможность самовыражения детей.</a:t>
            </a:r>
          </a:p>
          <a:p>
            <a:pPr marL="12700"/>
            <a:r>
              <a:rPr lang="ru-RU" sz="1700">
                <a:solidFill>
                  <a:srgbClr val="000000"/>
                </a:solidFill>
                <a:latin typeface="Trebuchet MS" pitchFamily="34" charset="0"/>
              </a:rPr>
              <a:t>Обстановка, созданная в групповом помещении и кабинете учителя-логопеда, уравновешивает эмоциональный фон каждого ребенка, способствует его эмоциональному благополучию.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7038" y="796925"/>
            <a:ext cx="5695950" cy="295116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400">
                <a:solidFill>
                  <a:srgbClr val="000000"/>
                </a:solidFill>
                <a:latin typeface="Trebuchet MS" pitchFamily="34" charset="0"/>
              </a:rPr>
              <a:t>Правильно, хорошо развитая речь является одним из основных показателей готовности ребенка к успешному обучению в школе.</a:t>
            </a:r>
          </a:p>
          <a:p>
            <a:pPr marL="12700"/>
            <a:r>
              <a:rPr lang="ru-RU" sz="2400">
                <a:solidFill>
                  <a:srgbClr val="000000"/>
                </a:solidFill>
                <a:latin typeface="Trebuchet MS" pitchFamily="34" charset="0"/>
              </a:rPr>
              <a:t>Недостатки речи могут привести к неуспеваемости, породить неуверенность малыша в своих силах.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7538" y="365125"/>
            <a:ext cx="7597775" cy="771525"/>
          </a:xfrm>
        </p:spPr>
        <p:txBody>
          <a:bodyPr tIns="12700"/>
          <a:lstStyle/>
          <a:p>
            <a:pPr marL="12700" eaLnBrk="1" hangingPunct="1"/>
            <a:r>
              <a:rPr lang="ru-RU" sz="1800" smtClean="0">
                <a:latin typeface="Trebuchet MS" pitchFamily="34" charset="0"/>
              </a:rPr>
              <a:t>Программа разработана в соответствии:</a:t>
            </a:r>
            <a:br>
              <a:rPr lang="ru-RU" sz="1800" smtClean="0">
                <a:latin typeface="Trebuchet MS" pitchFamily="34" charset="0"/>
              </a:rPr>
            </a:br>
            <a:r>
              <a:rPr lang="ru-RU" sz="1800" b="0" smtClean="0">
                <a:latin typeface="Trebuchet MS" pitchFamily="34" charset="0"/>
              </a:rPr>
              <a:t>- </a:t>
            </a:r>
            <a:r>
              <a:rPr lang="ru-RU" sz="1300" b="0" smtClean="0">
                <a:latin typeface="Trebuchet MS" pitchFamily="34" charset="0"/>
              </a:rPr>
              <a:t>Федерального закона от 29 декабря 2012 г. N 273-ФЗ "Об образовании в Российской Федерации";</a:t>
            </a:r>
            <a:endParaRPr lang="ru-RU" sz="1300" smtClean="0">
              <a:latin typeface="Trebuchet MS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9438" y="1111250"/>
            <a:ext cx="8162925" cy="398462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50800" algn="just">
              <a:spcBef>
                <a:spcPts val="100"/>
              </a:spcBef>
              <a:buFontTx/>
              <a:buChar char="-"/>
              <a:tabLst>
                <a:tab pos="160338" algn="l"/>
              </a:tabLst>
            </a:pPr>
            <a:r>
              <a:rPr lang="ru-RU" sz="1300">
                <a:solidFill>
                  <a:srgbClr val="000000"/>
                </a:solidFill>
                <a:latin typeface="Trebuchet MS" pitchFamily="34" charset="0"/>
              </a:rPr>
              <a:t>«Примерной адаптированной основной образовательной программы для дошкольников с тяжелыми нарушениями речи» Авторы: Л. Б. Баряева, Т. В. Волосовец, О. П. Гаврилушкина, Г. Г. Голубева и др.; Под редакцией Л. В. Лопатиной;</a:t>
            </a:r>
          </a:p>
          <a:p>
            <a:pPr marL="50800" algn="just">
              <a:buFontTx/>
              <a:buChar char="-"/>
              <a:tabLst>
                <a:tab pos="160338" algn="l"/>
              </a:tabLst>
            </a:pPr>
            <a:r>
              <a:rPr lang="ru-RU" sz="1300">
                <a:solidFill>
                  <a:srgbClr val="000000"/>
                </a:solidFill>
                <a:latin typeface="Trebuchet MS" pitchFamily="34" charset="0"/>
              </a:rPr>
              <a:t>«Программы коррекционно-развивающей работы в логопедической группе детского сада для детей с тяжелыми нарушениями речи (общим недоразвитием речи) с 3 до 7 лет».</a:t>
            </a:r>
          </a:p>
          <a:p>
            <a:pPr marL="50800" algn="just">
              <a:tabLst>
                <a:tab pos="160338" algn="l"/>
              </a:tabLst>
            </a:pPr>
            <a:r>
              <a:rPr lang="ru-RU" sz="1300">
                <a:solidFill>
                  <a:srgbClr val="000000"/>
                </a:solidFill>
                <a:latin typeface="Trebuchet MS" pitchFamily="34" charset="0"/>
              </a:rPr>
              <a:t>Автор: Н. В. Нищева. СПб. Детство-пресс;</a:t>
            </a:r>
          </a:p>
          <a:p>
            <a:pPr marL="50800">
              <a:lnSpc>
                <a:spcPts val="1550"/>
              </a:lnSpc>
              <a:spcBef>
                <a:spcPts val="63"/>
              </a:spcBef>
              <a:buFontTx/>
              <a:buChar char="-"/>
              <a:tabLst>
                <a:tab pos="160338" algn="l"/>
              </a:tabLst>
            </a:pPr>
            <a:r>
              <a:rPr lang="ru-RU" sz="1300">
                <a:solidFill>
                  <a:srgbClr val="000000"/>
                </a:solidFill>
                <a:latin typeface="Trebuchet MS" pitchFamily="34" charset="0"/>
              </a:rPr>
              <a:t>Примерной	основной общеобразовательной программы «От рождения до школы». Авторы: Н. Е. Веракса, Т. С. Комарова, М. А. Васильева. Москва «Мозаика-синтез» 2014 г.;</a:t>
            </a:r>
          </a:p>
          <a:p>
            <a:pPr marL="50800">
              <a:lnSpc>
                <a:spcPts val="1563"/>
              </a:lnSpc>
              <a:buFontTx/>
              <a:buChar char="-"/>
              <a:tabLst>
                <a:tab pos="160338" algn="l"/>
              </a:tabLst>
            </a:pPr>
            <a:r>
              <a:rPr lang="ru-RU" sz="1300">
                <a:solidFill>
                  <a:srgbClr val="000000"/>
                </a:solidFill>
                <a:latin typeface="Trebuchet MS" pitchFamily="34" charset="0"/>
              </a:rPr>
              <a:t>Методических рекомендаций по организации предметно-пространственной развивающей образовательной среды в образовательных организациях, реализующих образовательные программы дошкольного образования в условиях подготовки к введению ФГОС дошкольного образования;</a:t>
            </a:r>
          </a:p>
          <a:p>
            <a:pPr marL="50800">
              <a:lnSpc>
                <a:spcPts val="1563"/>
              </a:lnSpc>
              <a:tabLst>
                <a:tab pos="160338" algn="l"/>
              </a:tabLst>
            </a:pPr>
            <a:r>
              <a:rPr lang="ru-RU" sz="1900" baseline="6000">
                <a:solidFill>
                  <a:srgbClr val="000000"/>
                </a:solidFill>
                <a:latin typeface="Century Gothic" pitchFamily="34" charset="0"/>
              </a:rPr>
              <a:t>-</a:t>
            </a:r>
            <a:r>
              <a:rPr lang="ru-RU" sz="1300">
                <a:solidFill>
                  <a:srgbClr val="000000"/>
                </a:solidFill>
                <a:latin typeface="Trebuchet MS" pitchFamily="34" charset="0"/>
              </a:rPr>
              <a:t>Приказа Министерства образования и науки РФ от 17 октября 2013 г. № 1155 «Об утверждении федерального государственного образовательного стандарта дошкольного образования»</a:t>
            </a:r>
          </a:p>
          <a:p>
            <a:pPr marL="50800">
              <a:lnSpc>
                <a:spcPts val="1563"/>
              </a:lnSpc>
              <a:tabLst>
                <a:tab pos="160338" algn="l"/>
              </a:tabLst>
            </a:pPr>
            <a:r>
              <a:rPr lang="ru-RU" sz="1900" baseline="6000">
                <a:solidFill>
                  <a:srgbClr val="000000"/>
                </a:solidFill>
                <a:latin typeface="Century Gothic" pitchFamily="34" charset="0"/>
              </a:rPr>
              <a:t>- </a:t>
            </a:r>
            <a:r>
              <a:rPr lang="ru-RU" sz="1300">
                <a:solidFill>
                  <a:srgbClr val="000000"/>
                </a:solidFill>
                <a:latin typeface="Trebuchet MS" pitchFamily="34" charset="0"/>
              </a:rPr>
              <a:t>Письма Министерства образования и науки РФ и Департамента общего образования от 28 февраля 2014 года № 08-249 «Комментарии к ФГОС дошкольного образования»;</a:t>
            </a:r>
          </a:p>
          <a:p>
            <a:pPr marL="50800">
              <a:lnSpc>
                <a:spcPts val="1500"/>
              </a:lnSpc>
              <a:tabLst>
                <a:tab pos="160338" algn="l"/>
              </a:tabLst>
            </a:pPr>
            <a:r>
              <a:rPr lang="ru-RU" sz="1300">
                <a:solidFill>
                  <a:srgbClr val="000000"/>
                </a:solidFill>
                <a:latin typeface="Trebuchet MS" pitchFamily="34" charset="0"/>
              </a:rPr>
              <a:t>- СанПин 2.4.1.3049-13 (с изм. от 04.04.2014) "Санитарно-эпидемиологические требования</a:t>
            </a:r>
          </a:p>
          <a:p>
            <a:pPr marL="50800">
              <a:tabLst>
                <a:tab pos="160338" algn="l"/>
              </a:tabLst>
            </a:pPr>
            <a:r>
              <a:rPr lang="ru-RU" sz="1300">
                <a:solidFill>
                  <a:srgbClr val="000000"/>
                </a:solidFill>
                <a:latin typeface="Trebuchet MS" pitchFamily="34" charset="0"/>
              </a:rPr>
              <a:t>к устройству, содержанию и организации режима работы дошкольных образовательных организаций";</a:t>
            </a:r>
          </a:p>
        </p:txBody>
      </p:sp>
      <p:sp>
        <p:nvSpPr>
          <p:cNvPr id="8195" name="object 4"/>
          <p:cNvSpPr txBox="1">
            <a:spLocks noChangeArrowheads="1"/>
          </p:cNvSpPr>
          <p:nvPr/>
        </p:nvSpPr>
        <p:spPr bwMode="auto">
          <a:xfrm>
            <a:off x="617538" y="5054600"/>
            <a:ext cx="80962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300">
                <a:solidFill>
                  <a:srgbClr val="000000"/>
                </a:solidFill>
                <a:latin typeface="Century Gothic" pitchFamily="34" charset="0"/>
              </a:rPr>
              <a:t>-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03288" y="5070475"/>
            <a:ext cx="7554912" cy="81915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300">
                <a:solidFill>
                  <a:srgbClr val="000000"/>
                </a:solidFill>
                <a:latin typeface="Trebuchet MS" pitchFamily="34" charset="0"/>
              </a:rPr>
              <a:t>Приказа Министерства образования и науки РФ от 30 августа 2013 г. № 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7538" y="5864225"/>
            <a:ext cx="1438275" cy="22225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300">
                <a:solidFill>
                  <a:srgbClr val="000000"/>
                </a:solidFill>
                <a:latin typeface="Trebuchet MS" pitchFamily="34" charset="0"/>
              </a:rPr>
              <a:t>- Устава МБДОУ.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1138" y="796925"/>
            <a:ext cx="6757987" cy="395605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400" b="1">
                <a:solidFill>
                  <a:srgbClr val="000000"/>
                </a:solidFill>
                <a:latin typeface="Trebuchet MS" pitchFamily="34" charset="0"/>
              </a:rPr>
              <a:t>Программа определяет</a:t>
            </a:r>
            <a:endParaRPr lang="ru-RU" sz="2400">
              <a:solidFill>
                <a:srgbClr val="000000"/>
              </a:solidFill>
              <a:latin typeface="Trebuchet MS" pitchFamily="34" charset="0"/>
            </a:endParaRPr>
          </a:p>
          <a:p>
            <a:pPr marL="12700">
              <a:spcBef>
                <a:spcPts val="2163"/>
              </a:spcBef>
            </a:pPr>
            <a:r>
              <a:rPr lang="ru-RU" sz="2400">
                <a:solidFill>
                  <a:srgbClr val="000000"/>
                </a:solidFill>
                <a:latin typeface="Trebuchet MS" pitchFamily="34" charset="0"/>
              </a:rPr>
              <a:t>Систему коррекционно-развивающей работы в группах компенсирующей направленности для детей с тяжелыми нарушениями речи (общим недоразвитием речи) в возрасте с 5 до 7 лет, предусматривающей полную интеграцию действий всех специалистов дошкольной образовательной организации и родителей дошкольников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2575" y="796925"/>
            <a:ext cx="6430963" cy="459422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400" b="1">
                <a:solidFill>
                  <a:srgbClr val="000000"/>
                </a:solidFill>
                <a:latin typeface="Trebuchet MS" pitchFamily="34" charset="0"/>
              </a:rPr>
              <a:t>Цель </a:t>
            </a:r>
            <a:r>
              <a:rPr lang="ru-RU" sz="2400">
                <a:solidFill>
                  <a:srgbClr val="000000"/>
                </a:solidFill>
                <a:latin typeface="Trebuchet MS" pitchFamily="34" charset="0"/>
              </a:rPr>
              <a:t>Программы - </a:t>
            </a:r>
            <a:r>
              <a:rPr lang="ru-RU" sz="2300">
                <a:solidFill>
                  <a:srgbClr val="000000"/>
                </a:solidFill>
                <a:latin typeface="Trebuchet MS" pitchFamily="34" charset="0"/>
              </a:rPr>
              <a:t>построение системы коррекционно-развивающей психолого- педагогической работы в группах для детей с тяжелыми нарушениями речи (общим недоразвитием речи), максимально обеспечивающей создание условий для развития ребенка с ТНР, его позитивной социализации, личностного развития, развития инициативы и творческих способностей на основе сотрудничества со взрослыми и сверстниками в соответствующих возрасту видах деятельности.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1138" y="796925"/>
            <a:ext cx="3284537" cy="360363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</a:pPr>
            <a:r>
              <a:rPr lang="ru-RU" sz="2200" smtClean="0">
                <a:latin typeface="Trebuchet MS" pitchFamily="34" charset="0"/>
              </a:rPr>
              <a:t>Задачи Программы: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81138" y="1133475"/>
            <a:ext cx="6867525" cy="42926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buFontTx/>
              <a:buChar char="-"/>
              <a:tabLst>
                <a:tab pos="184150" algn="l"/>
              </a:tabLst>
            </a:pPr>
            <a:r>
              <a:rPr lang="ru-RU" sz="2000">
                <a:solidFill>
                  <a:srgbClr val="000000"/>
                </a:solidFill>
                <a:latin typeface="Trebuchet MS" pitchFamily="34" charset="0"/>
              </a:rPr>
              <a:t>способствовать общему развитию дошкольников с ТНР, коррекции их психофизического развития, подготовке их к обучению в школе;</a:t>
            </a:r>
          </a:p>
          <a:p>
            <a:pPr marL="12700">
              <a:buFontTx/>
              <a:buChar char="-"/>
              <a:tabLst>
                <a:tab pos="184150" algn="l"/>
              </a:tabLst>
            </a:pPr>
            <a:r>
              <a:rPr lang="ru-RU" sz="2000">
                <a:solidFill>
                  <a:srgbClr val="000000"/>
                </a:solidFill>
                <a:latin typeface="Trebuchet MS" pitchFamily="34" charset="0"/>
              </a:rPr>
              <a:t>создать благоприятные условия для развития детей в соответствии с их возрастными и индивидуальными особенностями и склонностями;</a:t>
            </a:r>
          </a:p>
          <a:p>
            <a:pPr marL="12700">
              <a:buFontTx/>
              <a:buChar char="-"/>
              <a:tabLst>
                <a:tab pos="184150" algn="l"/>
              </a:tabLst>
            </a:pPr>
            <a:r>
              <a:rPr lang="ru-RU" sz="2000">
                <a:solidFill>
                  <a:srgbClr val="000000"/>
                </a:solidFill>
                <a:latin typeface="Trebuchet MS" pitchFamily="34" charset="0"/>
              </a:rPr>
              <a:t>обеспечить развитие способностей и творческого потенциала каждого ребенка как субъекта отношений с самим собой, с другими детьми, взрослыми и миром;</a:t>
            </a:r>
          </a:p>
          <a:p>
            <a:pPr marL="12700" algn="just">
              <a:spcBef>
                <a:spcPts val="13"/>
              </a:spcBef>
              <a:buFontTx/>
              <a:buChar char="-"/>
              <a:tabLst>
                <a:tab pos="184150" algn="l"/>
              </a:tabLst>
            </a:pPr>
            <a:r>
              <a:rPr lang="ru-RU" sz="2000">
                <a:solidFill>
                  <a:srgbClr val="000000"/>
                </a:solidFill>
                <a:latin typeface="Trebuchet MS" pitchFamily="34" charset="0"/>
              </a:rPr>
              <a:t>способствовать объединению обучения и воспитания в целостный образовательный процесс.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1138" y="796925"/>
            <a:ext cx="5513387" cy="404812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400" b="1">
                <a:solidFill>
                  <a:srgbClr val="000000"/>
                </a:solidFill>
                <a:latin typeface="Trebuchet MS" pitchFamily="34" charset="0"/>
              </a:rPr>
              <a:t>Программа направлена</a:t>
            </a:r>
            <a:endParaRPr lang="ru-RU" sz="2400">
              <a:solidFill>
                <a:srgbClr val="000000"/>
              </a:solidFill>
              <a:latin typeface="Trebuchet MS" pitchFamily="34" charset="0"/>
            </a:endParaRPr>
          </a:p>
          <a:p>
            <a:pPr marL="12700"/>
            <a:r>
              <a:rPr lang="ru-RU" sz="2400">
                <a:solidFill>
                  <a:srgbClr val="000000"/>
                </a:solidFill>
                <a:latin typeface="Trebuchet MS" pitchFamily="34" charset="0"/>
              </a:rPr>
              <a:t>на охрану и укрепление здоровья воспитанников, их всестороннее развитие по направлениям:</a:t>
            </a:r>
          </a:p>
          <a:p>
            <a:pPr marL="12700"/>
            <a:r>
              <a:rPr lang="ru-RU" sz="2400">
                <a:solidFill>
                  <a:srgbClr val="000000"/>
                </a:solidFill>
                <a:latin typeface="Trebuchet MS" pitchFamily="34" charset="0"/>
              </a:rPr>
              <a:t>− речевое развитие;</a:t>
            </a:r>
          </a:p>
          <a:p>
            <a:pPr marL="12700"/>
            <a:r>
              <a:rPr lang="ru-RU" sz="2400">
                <a:solidFill>
                  <a:srgbClr val="000000"/>
                </a:solidFill>
                <a:latin typeface="Trebuchet MS" pitchFamily="34" charset="0"/>
              </a:rPr>
              <a:t>− познавательное развитие;</a:t>
            </a:r>
          </a:p>
          <a:p>
            <a:pPr marL="12700"/>
            <a:r>
              <a:rPr lang="ru-RU" sz="2400">
                <a:solidFill>
                  <a:srgbClr val="000000"/>
                </a:solidFill>
                <a:latin typeface="Trebuchet MS" pitchFamily="34" charset="0"/>
              </a:rPr>
              <a:t>− социально-коммуникативное развитие;</a:t>
            </a:r>
          </a:p>
          <a:p>
            <a:pPr marL="12700"/>
            <a:r>
              <a:rPr lang="ru-RU" sz="2400">
                <a:solidFill>
                  <a:srgbClr val="000000"/>
                </a:solidFill>
                <a:latin typeface="Trebuchet MS" pitchFamily="34" charset="0"/>
              </a:rPr>
              <a:t>− художественно-эстетическое развитие;</a:t>
            </a:r>
          </a:p>
          <a:p>
            <a:pPr marL="12700"/>
            <a:r>
              <a:rPr lang="ru-RU" sz="2400">
                <a:solidFill>
                  <a:srgbClr val="000000"/>
                </a:solidFill>
                <a:latin typeface="Trebuchet MS" pitchFamily="34" charset="0"/>
              </a:rPr>
              <a:t>− физическое развитие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8475" y="796925"/>
            <a:ext cx="5483225" cy="1320800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</a:pPr>
            <a:r>
              <a:rPr lang="ru-RU" sz="2200" smtClean="0">
                <a:latin typeface="Trebuchet MS" pitchFamily="34" charset="0"/>
              </a:rPr>
              <a:t>Реализация Программы </a:t>
            </a:r>
            <a:r>
              <a:rPr lang="ru-RU" sz="2100" b="0" smtClean="0">
                <a:latin typeface="Trebuchet MS" pitchFamily="34" charset="0"/>
              </a:rPr>
              <a:t>осуществляется ежедневно в течении всего времени нахождения ребенка в детском саду</a:t>
            </a:r>
            <a:endParaRPr lang="ru-RU" sz="2100" smtClean="0">
              <a:latin typeface="Trebuchet MS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/>
        <p:txBody>
          <a:bodyPr tIns="12700"/>
          <a:lstStyle/>
          <a:p>
            <a:pPr marL="12700" eaLnBrk="1" hangingPunct="1">
              <a:spcBef>
                <a:spcPts val="100"/>
              </a:spcBef>
            </a:pPr>
            <a:r>
              <a:rPr lang="ru-RU" smtClean="0">
                <a:latin typeface="Trebuchet MS" pitchFamily="34" charset="0"/>
              </a:rPr>
              <a:t>− в процессе организованной образовательной деятельности с детьми;</a:t>
            </a:r>
          </a:p>
          <a:p>
            <a:pPr marL="12700" eaLnBrk="1" hangingPunct="1">
              <a:spcBef>
                <a:spcPct val="0"/>
              </a:spcBef>
            </a:pPr>
            <a:r>
              <a:rPr lang="ru-RU" smtClean="0">
                <a:latin typeface="Trebuchet MS" pitchFamily="34" charset="0"/>
              </a:rPr>
              <a:t>− в совместной (партнерской) деятельности педагога с детьми;</a:t>
            </a:r>
          </a:p>
          <a:p>
            <a:pPr marL="12700" eaLnBrk="1" hangingPunct="1">
              <a:spcBef>
                <a:spcPct val="0"/>
              </a:spcBef>
            </a:pPr>
            <a:r>
              <a:rPr lang="ru-RU" smtClean="0">
                <a:latin typeface="Trebuchet MS" pitchFamily="34" charset="0"/>
              </a:rPr>
              <a:t>− в ходе режимных моментов;</a:t>
            </a:r>
          </a:p>
          <a:p>
            <a:pPr marL="12700" eaLnBrk="1" hangingPunct="1">
              <a:spcBef>
                <a:spcPct val="0"/>
              </a:spcBef>
            </a:pPr>
            <a:r>
              <a:rPr lang="ru-RU" smtClean="0">
                <a:latin typeface="Trebuchet MS" pitchFamily="34" charset="0"/>
              </a:rPr>
              <a:t>− в процессе самостоятельной деятельности детей в различных видах детской деятельности;</a:t>
            </a:r>
          </a:p>
          <a:p>
            <a:pPr marL="12700" eaLnBrk="1" hangingPunct="1">
              <a:spcBef>
                <a:spcPct val="0"/>
              </a:spcBef>
            </a:pPr>
            <a:r>
              <a:rPr lang="ru-RU" smtClean="0">
                <a:latin typeface="Trebuchet MS" pitchFamily="34" charset="0"/>
              </a:rPr>
              <a:t>− в процессе взаимодействия с семьями детей по реализации Программы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2700" rtlCol="0"/>
          <a:lstStyle/>
          <a:p>
            <a:pPr marL="254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dirty="0"/>
              <a:t>М О</a:t>
            </a:r>
            <a:r>
              <a:rPr spc="-10" dirty="0"/>
              <a:t> </a:t>
            </a:r>
            <a:r>
              <a:rPr dirty="0"/>
              <a:t>Д</a:t>
            </a:r>
            <a:r>
              <a:rPr spc="-10" dirty="0"/>
              <a:t> </a:t>
            </a:r>
            <a:r>
              <a:rPr dirty="0"/>
              <a:t>Е</a:t>
            </a:r>
            <a:r>
              <a:rPr spc="-5" dirty="0"/>
              <a:t> </a:t>
            </a:r>
            <a:r>
              <a:rPr dirty="0"/>
              <a:t>Л </a:t>
            </a:r>
            <a:r>
              <a:rPr spc="-50" dirty="0"/>
              <a:t>Ь</a:t>
            </a:r>
            <a:br>
              <a:rPr spc="-50" dirty="0"/>
            </a:br>
            <a:r>
              <a:rPr dirty="0"/>
              <a:t>коррекционно</a:t>
            </a:r>
            <a:r>
              <a:rPr spc="-55" dirty="0"/>
              <a:t> </a:t>
            </a:r>
            <a:r>
              <a:rPr dirty="0"/>
              <a:t>–</a:t>
            </a:r>
            <a:r>
              <a:rPr spc="-30" dirty="0"/>
              <a:t> </a:t>
            </a:r>
            <a:r>
              <a:rPr spc="-10" dirty="0"/>
              <a:t>профилактической</a:t>
            </a:r>
            <a:r>
              <a:rPr spc="-35" dirty="0"/>
              <a:t> </a:t>
            </a:r>
            <a:r>
              <a:rPr dirty="0"/>
              <a:t>работы</a:t>
            </a:r>
            <a:r>
              <a:rPr spc="-25" dirty="0"/>
              <a:t> </a:t>
            </a:r>
            <a:r>
              <a:rPr dirty="0"/>
              <a:t>в</a:t>
            </a:r>
            <a:r>
              <a:rPr spc="-35" dirty="0"/>
              <a:t> </a:t>
            </a:r>
            <a:r>
              <a:rPr spc="-25" dirty="0"/>
              <a:t>ДОУ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98588" y="517525"/>
            <a:ext cx="6488112" cy="51435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2620963" indent="-2608263">
              <a:spcBef>
                <a:spcPts val="100"/>
              </a:spcBef>
            </a:pPr>
            <a:r>
              <a:rPr lang="ru-RU" sz="1600" b="1" i="1">
                <a:solidFill>
                  <a:srgbClr val="000000"/>
                </a:solidFill>
                <a:cs typeface="Arial" charset="0"/>
              </a:rPr>
              <a:t>(сеть интегративных связей в работе по коррекции речевых нарушений )</a:t>
            </a:r>
            <a:endParaRPr lang="ru-RU" sz="1600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4339" name="object 4"/>
          <p:cNvGrpSpPr>
            <a:grpSpLocks/>
          </p:cNvGrpSpPr>
          <p:nvPr/>
        </p:nvGrpSpPr>
        <p:grpSpPr bwMode="auto">
          <a:xfrm>
            <a:off x="4135438" y="2774950"/>
            <a:ext cx="1266825" cy="801688"/>
            <a:chOff x="4135437" y="2775267"/>
            <a:chExt cx="1266825" cy="802005"/>
          </a:xfrm>
        </p:grpSpPr>
        <p:sp>
          <p:nvSpPr>
            <p:cNvPr id="14405" name="object 5"/>
            <p:cNvSpPr>
              <a:spLocks/>
            </p:cNvSpPr>
            <p:nvPr/>
          </p:nvSpPr>
          <p:spPr bwMode="auto">
            <a:xfrm>
              <a:off x="4140200" y="2780029"/>
              <a:ext cx="1257300" cy="792480"/>
            </a:xfrm>
            <a:custGeom>
              <a:avLst/>
              <a:gdLst/>
              <a:ahLst/>
              <a:cxnLst>
                <a:cxn ang="0">
                  <a:pos x="565150" y="2540"/>
                </a:cxn>
                <a:cxn ang="0">
                  <a:pos x="410210" y="25400"/>
                </a:cxn>
                <a:cxn ang="0">
                  <a:pos x="269239" y="71120"/>
                </a:cxn>
                <a:cxn ang="0">
                  <a:pos x="172720" y="123190"/>
                </a:cxn>
                <a:cxn ang="0">
                  <a:pos x="111760" y="170180"/>
                </a:cxn>
                <a:cxn ang="0">
                  <a:pos x="50800" y="240030"/>
                </a:cxn>
                <a:cxn ang="0">
                  <a:pos x="19050" y="297180"/>
                </a:cxn>
                <a:cxn ang="0">
                  <a:pos x="7620" y="336550"/>
                </a:cxn>
                <a:cxn ang="0">
                  <a:pos x="0" y="375920"/>
                </a:cxn>
                <a:cxn ang="0">
                  <a:pos x="7620" y="458470"/>
                </a:cxn>
                <a:cxn ang="0">
                  <a:pos x="41910" y="538480"/>
                </a:cxn>
                <a:cxn ang="0">
                  <a:pos x="101600" y="612140"/>
                </a:cxn>
                <a:cxn ang="0">
                  <a:pos x="184150" y="676910"/>
                </a:cxn>
                <a:cxn ang="0">
                  <a:pos x="313689" y="739140"/>
                </a:cxn>
                <a:cxn ang="0">
                  <a:pos x="434339" y="773430"/>
                </a:cxn>
                <a:cxn ang="0">
                  <a:pos x="562610" y="789940"/>
                </a:cxn>
                <a:cxn ang="0">
                  <a:pos x="693420" y="789940"/>
                </a:cxn>
                <a:cxn ang="0">
                  <a:pos x="822960" y="773430"/>
                </a:cxn>
                <a:cxn ang="0">
                  <a:pos x="942339" y="739140"/>
                </a:cxn>
                <a:cxn ang="0">
                  <a:pos x="1049020" y="690880"/>
                </a:cxn>
                <a:cxn ang="0">
                  <a:pos x="1136650" y="628650"/>
                </a:cxn>
                <a:cxn ang="0">
                  <a:pos x="1202689" y="557530"/>
                </a:cxn>
                <a:cxn ang="0">
                  <a:pos x="1235710" y="499110"/>
                </a:cxn>
                <a:cxn ang="0">
                  <a:pos x="1253489" y="438150"/>
                </a:cxn>
                <a:cxn ang="0">
                  <a:pos x="1256029" y="396240"/>
                </a:cxn>
                <a:cxn ang="0">
                  <a:pos x="1253489" y="354330"/>
                </a:cxn>
                <a:cxn ang="0">
                  <a:pos x="1225550" y="274320"/>
                </a:cxn>
                <a:cxn ang="0">
                  <a:pos x="1188720" y="217170"/>
                </a:cxn>
                <a:cxn ang="0">
                  <a:pos x="1116329" y="147320"/>
                </a:cxn>
                <a:cxn ang="0">
                  <a:pos x="998220" y="76200"/>
                </a:cxn>
                <a:cxn ang="0">
                  <a:pos x="883920" y="34290"/>
                </a:cxn>
                <a:cxn ang="0">
                  <a:pos x="726439" y="5080"/>
                </a:cxn>
                <a:cxn ang="0">
                  <a:pos x="628650" y="0"/>
                </a:cxn>
              </a:cxnLst>
              <a:rect l="0" t="0" r="r" b="b"/>
              <a:pathLst>
                <a:path w="1257300" h="792479">
                  <a:moveTo>
                    <a:pt x="628650" y="0"/>
                  </a:moveTo>
                  <a:lnTo>
                    <a:pt x="565150" y="2540"/>
                  </a:lnTo>
                  <a:lnTo>
                    <a:pt x="471170" y="12700"/>
                  </a:lnTo>
                  <a:lnTo>
                    <a:pt x="410210" y="25400"/>
                  </a:lnTo>
                  <a:lnTo>
                    <a:pt x="351789" y="40640"/>
                  </a:lnTo>
                  <a:lnTo>
                    <a:pt x="269239" y="71120"/>
                  </a:lnTo>
                  <a:lnTo>
                    <a:pt x="218439" y="96520"/>
                  </a:lnTo>
                  <a:lnTo>
                    <a:pt x="172720" y="123190"/>
                  </a:lnTo>
                  <a:lnTo>
                    <a:pt x="130810" y="154940"/>
                  </a:lnTo>
                  <a:lnTo>
                    <a:pt x="111760" y="170180"/>
                  </a:lnTo>
                  <a:lnTo>
                    <a:pt x="78739" y="204470"/>
                  </a:lnTo>
                  <a:lnTo>
                    <a:pt x="50800" y="240030"/>
                  </a:lnTo>
                  <a:lnTo>
                    <a:pt x="29210" y="278130"/>
                  </a:lnTo>
                  <a:lnTo>
                    <a:pt x="19050" y="297180"/>
                  </a:lnTo>
                  <a:lnTo>
                    <a:pt x="12700" y="317500"/>
                  </a:lnTo>
                  <a:lnTo>
                    <a:pt x="7620" y="336550"/>
                  </a:lnTo>
                  <a:lnTo>
                    <a:pt x="2539" y="356870"/>
                  </a:lnTo>
                  <a:lnTo>
                    <a:pt x="0" y="375920"/>
                  </a:lnTo>
                  <a:lnTo>
                    <a:pt x="0" y="417830"/>
                  </a:lnTo>
                  <a:lnTo>
                    <a:pt x="7620" y="458470"/>
                  </a:lnTo>
                  <a:lnTo>
                    <a:pt x="21589" y="499110"/>
                  </a:lnTo>
                  <a:lnTo>
                    <a:pt x="41910" y="538480"/>
                  </a:lnTo>
                  <a:lnTo>
                    <a:pt x="68579" y="576580"/>
                  </a:lnTo>
                  <a:lnTo>
                    <a:pt x="101600" y="612140"/>
                  </a:lnTo>
                  <a:lnTo>
                    <a:pt x="139700" y="645160"/>
                  </a:lnTo>
                  <a:lnTo>
                    <a:pt x="184150" y="676910"/>
                  </a:lnTo>
                  <a:lnTo>
                    <a:pt x="259079" y="716280"/>
                  </a:lnTo>
                  <a:lnTo>
                    <a:pt x="313689" y="739140"/>
                  </a:lnTo>
                  <a:lnTo>
                    <a:pt x="373379" y="758190"/>
                  </a:lnTo>
                  <a:lnTo>
                    <a:pt x="434339" y="773430"/>
                  </a:lnTo>
                  <a:lnTo>
                    <a:pt x="497839" y="783590"/>
                  </a:lnTo>
                  <a:lnTo>
                    <a:pt x="562610" y="789940"/>
                  </a:lnTo>
                  <a:lnTo>
                    <a:pt x="628650" y="792480"/>
                  </a:lnTo>
                  <a:lnTo>
                    <a:pt x="693420" y="789940"/>
                  </a:lnTo>
                  <a:lnTo>
                    <a:pt x="759460" y="783590"/>
                  </a:lnTo>
                  <a:lnTo>
                    <a:pt x="822960" y="773430"/>
                  </a:lnTo>
                  <a:lnTo>
                    <a:pt x="883920" y="758190"/>
                  </a:lnTo>
                  <a:lnTo>
                    <a:pt x="942339" y="739140"/>
                  </a:lnTo>
                  <a:lnTo>
                    <a:pt x="998220" y="716280"/>
                  </a:lnTo>
                  <a:lnTo>
                    <a:pt x="1049020" y="690880"/>
                  </a:lnTo>
                  <a:lnTo>
                    <a:pt x="1094739" y="661670"/>
                  </a:lnTo>
                  <a:lnTo>
                    <a:pt x="1136650" y="628650"/>
                  </a:lnTo>
                  <a:lnTo>
                    <a:pt x="1172210" y="594360"/>
                  </a:lnTo>
                  <a:lnTo>
                    <a:pt x="1202689" y="557530"/>
                  </a:lnTo>
                  <a:lnTo>
                    <a:pt x="1225550" y="518160"/>
                  </a:lnTo>
                  <a:lnTo>
                    <a:pt x="1235710" y="499110"/>
                  </a:lnTo>
                  <a:lnTo>
                    <a:pt x="1243329" y="478790"/>
                  </a:lnTo>
                  <a:lnTo>
                    <a:pt x="1253489" y="438150"/>
                  </a:lnTo>
                  <a:lnTo>
                    <a:pt x="1256029" y="416560"/>
                  </a:lnTo>
                  <a:lnTo>
                    <a:pt x="1256029" y="396240"/>
                  </a:lnTo>
                  <a:lnTo>
                    <a:pt x="1257300" y="396240"/>
                  </a:lnTo>
                  <a:lnTo>
                    <a:pt x="1253489" y="354330"/>
                  </a:lnTo>
                  <a:lnTo>
                    <a:pt x="1243329" y="313690"/>
                  </a:lnTo>
                  <a:lnTo>
                    <a:pt x="1225550" y="274320"/>
                  </a:lnTo>
                  <a:lnTo>
                    <a:pt x="1215389" y="254000"/>
                  </a:lnTo>
                  <a:lnTo>
                    <a:pt x="1188720" y="217170"/>
                  </a:lnTo>
                  <a:lnTo>
                    <a:pt x="1155700" y="180340"/>
                  </a:lnTo>
                  <a:lnTo>
                    <a:pt x="1116329" y="147320"/>
                  </a:lnTo>
                  <a:lnTo>
                    <a:pt x="1073150" y="116840"/>
                  </a:lnTo>
                  <a:lnTo>
                    <a:pt x="998220" y="76200"/>
                  </a:lnTo>
                  <a:lnTo>
                    <a:pt x="942339" y="53340"/>
                  </a:lnTo>
                  <a:lnTo>
                    <a:pt x="883920" y="34290"/>
                  </a:lnTo>
                  <a:lnTo>
                    <a:pt x="791210" y="13970"/>
                  </a:lnTo>
                  <a:lnTo>
                    <a:pt x="726439" y="5080"/>
                  </a:lnTo>
                  <a:lnTo>
                    <a:pt x="693420" y="2540"/>
                  </a:lnTo>
                  <a:lnTo>
                    <a:pt x="628650" y="0"/>
                  </a:lnTo>
                  <a:close/>
                </a:path>
              </a:pathLst>
            </a:custGeom>
            <a:solidFill>
              <a:srgbClr val="A42F0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406" name="object 6"/>
            <p:cNvSpPr>
              <a:spLocks/>
            </p:cNvSpPr>
            <p:nvPr/>
          </p:nvSpPr>
          <p:spPr bwMode="auto">
            <a:xfrm>
              <a:off x="4140200" y="2780029"/>
              <a:ext cx="1257300" cy="792480"/>
            </a:xfrm>
            <a:custGeom>
              <a:avLst/>
              <a:gdLst/>
              <a:ahLst/>
              <a:cxnLst>
                <a:cxn ang="0">
                  <a:pos x="0" y="375920"/>
                </a:cxn>
                <a:cxn ang="0">
                  <a:pos x="7620" y="336550"/>
                </a:cxn>
                <a:cxn ang="0">
                  <a:pos x="19050" y="297180"/>
                </a:cxn>
                <a:cxn ang="0">
                  <a:pos x="38100" y="259080"/>
                </a:cxn>
                <a:cxn ang="0">
                  <a:pos x="95250" y="186690"/>
                </a:cxn>
                <a:cxn ang="0">
                  <a:pos x="151129" y="138430"/>
                </a:cxn>
                <a:cxn ang="0">
                  <a:pos x="195579" y="109220"/>
                </a:cxn>
                <a:cxn ang="0">
                  <a:pos x="243839" y="83820"/>
                </a:cxn>
                <a:cxn ang="0">
                  <a:pos x="295910" y="60960"/>
                </a:cxn>
                <a:cxn ang="0">
                  <a:pos x="351789" y="40640"/>
                </a:cxn>
                <a:cxn ang="0">
                  <a:pos x="471170" y="12700"/>
                </a:cxn>
                <a:cxn ang="0">
                  <a:pos x="596900" y="1270"/>
                </a:cxn>
                <a:cxn ang="0">
                  <a:pos x="661670" y="1270"/>
                </a:cxn>
                <a:cxn ang="0">
                  <a:pos x="759460" y="8890"/>
                </a:cxn>
                <a:cxn ang="0">
                  <a:pos x="883920" y="34290"/>
                </a:cxn>
                <a:cxn ang="0">
                  <a:pos x="970279" y="64770"/>
                </a:cxn>
                <a:cxn ang="0">
                  <a:pos x="1023620" y="88900"/>
                </a:cxn>
                <a:cxn ang="0">
                  <a:pos x="1073150" y="116840"/>
                </a:cxn>
                <a:cxn ang="0">
                  <a:pos x="1116329" y="147320"/>
                </a:cxn>
                <a:cxn ang="0">
                  <a:pos x="1172210" y="198120"/>
                </a:cxn>
                <a:cxn ang="0">
                  <a:pos x="1225550" y="274320"/>
                </a:cxn>
                <a:cxn ang="0">
                  <a:pos x="1248410" y="334010"/>
                </a:cxn>
                <a:cxn ang="0">
                  <a:pos x="1257300" y="396240"/>
                </a:cxn>
                <a:cxn ang="0">
                  <a:pos x="1256029" y="416560"/>
                </a:cxn>
                <a:cxn ang="0">
                  <a:pos x="1235710" y="499110"/>
                </a:cxn>
                <a:cxn ang="0">
                  <a:pos x="1215389" y="538480"/>
                </a:cxn>
                <a:cxn ang="0">
                  <a:pos x="1155700" y="612140"/>
                </a:cxn>
                <a:cxn ang="0">
                  <a:pos x="1073150" y="676910"/>
                </a:cxn>
                <a:cxn ang="0">
                  <a:pos x="998220" y="716280"/>
                </a:cxn>
                <a:cxn ang="0">
                  <a:pos x="942339" y="739140"/>
                </a:cxn>
                <a:cxn ang="0">
                  <a:pos x="883920" y="758190"/>
                </a:cxn>
                <a:cxn ang="0">
                  <a:pos x="822960" y="773430"/>
                </a:cxn>
                <a:cxn ang="0">
                  <a:pos x="759460" y="783590"/>
                </a:cxn>
                <a:cxn ang="0">
                  <a:pos x="693420" y="789940"/>
                </a:cxn>
                <a:cxn ang="0">
                  <a:pos x="628650" y="792480"/>
                </a:cxn>
                <a:cxn ang="0">
                  <a:pos x="562610" y="789940"/>
                </a:cxn>
                <a:cxn ang="0">
                  <a:pos x="497839" y="783590"/>
                </a:cxn>
                <a:cxn ang="0">
                  <a:pos x="434339" y="773430"/>
                </a:cxn>
                <a:cxn ang="0">
                  <a:pos x="373379" y="758190"/>
                </a:cxn>
                <a:cxn ang="0">
                  <a:pos x="313689" y="739140"/>
                </a:cxn>
                <a:cxn ang="0">
                  <a:pos x="259079" y="716280"/>
                </a:cxn>
                <a:cxn ang="0">
                  <a:pos x="208279" y="690880"/>
                </a:cxn>
                <a:cxn ang="0">
                  <a:pos x="161289" y="661670"/>
                </a:cxn>
                <a:cxn ang="0">
                  <a:pos x="120650" y="628650"/>
                </a:cxn>
                <a:cxn ang="0">
                  <a:pos x="68579" y="576580"/>
                </a:cxn>
                <a:cxn ang="0">
                  <a:pos x="21589" y="499110"/>
                </a:cxn>
                <a:cxn ang="0">
                  <a:pos x="3810" y="438150"/>
                </a:cxn>
                <a:cxn ang="0">
                  <a:pos x="0" y="396240"/>
                </a:cxn>
              </a:cxnLst>
              <a:rect l="0" t="0" r="r" b="b"/>
              <a:pathLst>
                <a:path w="1257300" h="792479">
                  <a:moveTo>
                    <a:pt x="0" y="396240"/>
                  </a:moveTo>
                  <a:lnTo>
                    <a:pt x="0" y="375920"/>
                  </a:lnTo>
                  <a:lnTo>
                    <a:pt x="2539" y="356870"/>
                  </a:lnTo>
                  <a:lnTo>
                    <a:pt x="7620" y="336550"/>
                  </a:lnTo>
                  <a:lnTo>
                    <a:pt x="12700" y="317500"/>
                  </a:lnTo>
                  <a:lnTo>
                    <a:pt x="19050" y="297180"/>
                  </a:lnTo>
                  <a:lnTo>
                    <a:pt x="29210" y="278130"/>
                  </a:lnTo>
                  <a:lnTo>
                    <a:pt x="38100" y="259080"/>
                  </a:lnTo>
                  <a:lnTo>
                    <a:pt x="63500" y="222250"/>
                  </a:lnTo>
                  <a:lnTo>
                    <a:pt x="95250" y="186690"/>
                  </a:lnTo>
                  <a:lnTo>
                    <a:pt x="130810" y="154940"/>
                  </a:lnTo>
                  <a:lnTo>
                    <a:pt x="151129" y="138430"/>
                  </a:lnTo>
                  <a:lnTo>
                    <a:pt x="172720" y="123190"/>
                  </a:lnTo>
                  <a:lnTo>
                    <a:pt x="195579" y="109220"/>
                  </a:lnTo>
                  <a:lnTo>
                    <a:pt x="218439" y="96520"/>
                  </a:lnTo>
                  <a:lnTo>
                    <a:pt x="243839" y="83820"/>
                  </a:lnTo>
                  <a:lnTo>
                    <a:pt x="269239" y="71120"/>
                  </a:lnTo>
                  <a:lnTo>
                    <a:pt x="295910" y="60960"/>
                  </a:lnTo>
                  <a:lnTo>
                    <a:pt x="322579" y="50800"/>
                  </a:lnTo>
                  <a:lnTo>
                    <a:pt x="351789" y="40640"/>
                  </a:lnTo>
                  <a:lnTo>
                    <a:pt x="410210" y="25400"/>
                  </a:lnTo>
                  <a:lnTo>
                    <a:pt x="471170" y="12700"/>
                  </a:lnTo>
                  <a:lnTo>
                    <a:pt x="533400" y="5080"/>
                  </a:lnTo>
                  <a:lnTo>
                    <a:pt x="596900" y="1270"/>
                  </a:lnTo>
                  <a:lnTo>
                    <a:pt x="628650" y="0"/>
                  </a:lnTo>
                  <a:lnTo>
                    <a:pt x="661670" y="1270"/>
                  </a:lnTo>
                  <a:lnTo>
                    <a:pt x="693420" y="2540"/>
                  </a:lnTo>
                  <a:lnTo>
                    <a:pt x="759460" y="8890"/>
                  </a:lnTo>
                  <a:lnTo>
                    <a:pt x="822960" y="20320"/>
                  </a:lnTo>
                  <a:lnTo>
                    <a:pt x="883920" y="34290"/>
                  </a:lnTo>
                  <a:lnTo>
                    <a:pt x="942339" y="53340"/>
                  </a:lnTo>
                  <a:lnTo>
                    <a:pt x="970279" y="64770"/>
                  </a:lnTo>
                  <a:lnTo>
                    <a:pt x="998220" y="76200"/>
                  </a:lnTo>
                  <a:lnTo>
                    <a:pt x="1023620" y="88900"/>
                  </a:lnTo>
                  <a:lnTo>
                    <a:pt x="1049020" y="101600"/>
                  </a:lnTo>
                  <a:lnTo>
                    <a:pt x="1073150" y="116840"/>
                  </a:lnTo>
                  <a:lnTo>
                    <a:pt x="1094739" y="132080"/>
                  </a:lnTo>
                  <a:lnTo>
                    <a:pt x="1116329" y="147320"/>
                  </a:lnTo>
                  <a:lnTo>
                    <a:pt x="1136650" y="163830"/>
                  </a:lnTo>
                  <a:lnTo>
                    <a:pt x="1172210" y="198120"/>
                  </a:lnTo>
                  <a:lnTo>
                    <a:pt x="1202689" y="234950"/>
                  </a:lnTo>
                  <a:lnTo>
                    <a:pt x="1225550" y="274320"/>
                  </a:lnTo>
                  <a:lnTo>
                    <a:pt x="1235710" y="293370"/>
                  </a:lnTo>
                  <a:lnTo>
                    <a:pt x="1248410" y="334010"/>
                  </a:lnTo>
                  <a:lnTo>
                    <a:pt x="1256029" y="375920"/>
                  </a:lnTo>
                  <a:lnTo>
                    <a:pt x="1257300" y="396240"/>
                  </a:lnTo>
                  <a:lnTo>
                    <a:pt x="1256029" y="396240"/>
                  </a:lnTo>
                  <a:lnTo>
                    <a:pt x="1256029" y="416560"/>
                  </a:lnTo>
                  <a:lnTo>
                    <a:pt x="1248410" y="458470"/>
                  </a:lnTo>
                  <a:lnTo>
                    <a:pt x="1235710" y="499110"/>
                  </a:lnTo>
                  <a:lnTo>
                    <a:pt x="1225550" y="518160"/>
                  </a:lnTo>
                  <a:lnTo>
                    <a:pt x="1215389" y="538480"/>
                  </a:lnTo>
                  <a:lnTo>
                    <a:pt x="1188720" y="575310"/>
                  </a:lnTo>
                  <a:lnTo>
                    <a:pt x="1155700" y="612140"/>
                  </a:lnTo>
                  <a:lnTo>
                    <a:pt x="1116329" y="645160"/>
                  </a:lnTo>
                  <a:lnTo>
                    <a:pt x="1073150" y="676910"/>
                  </a:lnTo>
                  <a:lnTo>
                    <a:pt x="1023620" y="703580"/>
                  </a:lnTo>
                  <a:lnTo>
                    <a:pt x="998220" y="716280"/>
                  </a:lnTo>
                  <a:lnTo>
                    <a:pt x="970279" y="727710"/>
                  </a:lnTo>
                  <a:lnTo>
                    <a:pt x="942339" y="739140"/>
                  </a:lnTo>
                  <a:lnTo>
                    <a:pt x="913129" y="749300"/>
                  </a:lnTo>
                  <a:lnTo>
                    <a:pt x="883920" y="758190"/>
                  </a:lnTo>
                  <a:lnTo>
                    <a:pt x="853439" y="765810"/>
                  </a:lnTo>
                  <a:lnTo>
                    <a:pt x="822960" y="773430"/>
                  </a:lnTo>
                  <a:lnTo>
                    <a:pt x="791210" y="778510"/>
                  </a:lnTo>
                  <a:lnTo>
                    <a:pt x="759460" y="783590"/>
                  </a:lnTo>
                  <a:lnTo>
                    <a:pt x="726439" y="787400"/>
                  </a:lnTo>
                  <a:lnTo>
                    <a:pt x="693420" y="789940"/>
                  </a:lnTo>
                  <a:lnTo>
                    <a:pt x="661670" y="791210"/>
                  </a:lnTo>
                  <a:lnTo>
                    <a:pt x="628650" y="792480"/>
                  </a:lnTo>
                  <a:lnTo>
                    <a:pt x="595629" y="791210"/>
                  </a:lnTo>
                  <a:lnTo>
                    <a:pt x="562610" y="789940"/>
                  </a:lnTo>
                  <a:lnTo>
                    <a:pt x="529589" y="787400"/>
                  </a:lnTo>
                  <a:lnTo>
                    <a:pt x="497839" y="783590"/>
                  </a:lnTo>
                  <a:lnTo>
                    <a:pt x="466089" y="778510"/>
                  </a:lnTo>
                  <a:lnTo>
                    <a:pt x="434339" y="773430"/>
                  </a:lnTo>
                  <a:lnTo>
                    <a:pt x="403860" y="765810"/>
                  </a:lnTo>
                  <a:lnTo>
                    <a:pt x="373379" y="758190"/>
                  </a:lnTo>
                  <a:lnTo>
                    <a:pt x="342900" y="749300"/>
                  </a:lnTo>
                  <a:lnTo>
                    <a:pt x="313689" y="739140"/>
                  </a:lnTo>
                  <a:lnTo>
                    <a:pt x="285750" y="728980"/>
                  </a:lnTo>
                  <a:lnTo>
                    <a:pt x="259079" y="716280"/>
                  </a:lnTo>
                  <a:lnTo>
                    <a:pt x="233679" y="703580"/>
                  </a:lnTo>
                  <a:lnTo>
                    <a:pt x="208279" y="690880"/>
                  </a:lnTo>
                  <a:lnTo>
                    <a:pt x="184150" y="676910"/>
                  </a:lnTo>
                  <a:lnTo>
                    <a:pt x="161289" y="661670"/>
                  </a:lnTo>
                  <a:lnTo>
                    <a:pt x="139700" y="645160"/>
                  </a:lnTo>
                  <a:lnTo>
                    <a:pt x="120650" y="628650"/>
                  </a:lnTo>
                  <a:lnTo>
                    <a:pt x="101600" y="612140"/>
                  </a:lnTo>
                  <a:lnTo>
                    <a:pt x="68579" y="576580"/>
                  </a:lnTo>
                  <a:lnTo>
                    <a:pt x="41910" y="538480"/>
                  </a:lnTo>
                  <a:lnTo>
                    <a:pt x="21589" y="499110"/>
                  </a:lnTo>
                  <a:lnTo>
                    <a:pt x="7620" y="458470"/>
                  </a:lnTo>
                  <a:lnTo>
                    <a:pt x="3810" y="438150"/>
                  </a:lnTo>
                  <a:lnTo>
                    <a:pt x="0" y="417830"/>
                  </a:lnTo>
                  <a:lnTo>
                    <a:pt x="0" y="396240"/>
                  </a:lnTo>
                  <a:close/>
                </a:path>
              </a:pathLst>
            </a:custGeom>
            <a:noFill/>
            <a:ln w="9344">
              <a:solidFill>
                <a:srgbClr val="64A389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407" name="object 7"/>
            <p:cNvSpPr>
              <a:spLocks/>
            </p:cNvSpPr>
            <p:nvPr/>
          </p:nvSpPr>
          <p:spPr bwMode="auto">
            <a:xfrm>
              <a:off x="4135526" y="2775368"/>
              <a:ext cx="1266825" cy="802005"/>
            </a:xfrm>
            <a:custGeom>
              <a:avLst/>
              <a:gdLst/>
              <a:ahLst/>
              <a:cxnLst>
                <a:cxn ang="0">
                  <a:pos x="9334" y="4660"/>
                </a:cxn>
                <a:cxn ang="0">
                  <a:pos x="7975" y="1358"/>
                </a:cxn>
                <a:cxn ang="0">
                  <a:pos x="4673" y="0"/>
                </a:cxn>
                <a:cxn ang="0">
                  <a:pos x="1358" y="1358"/>
                </a:cxn>
                <a:cxn ang="0">
                  <a:pos x="0" y="4660"/>
                </a:cxn>
                <a:cxn ang="0">
                  <a:pos x="1358" y="7975"/>
                </a:cxn>
                <a:cxn ang="0">
                  <a:pos x="4673" y="9334"/>
                </a:cxn>
                <a:cxn ang="0">
                  <a:pos x="7975" y="7975"/>
                </a:cxn>
                <a:cxn ang="0">
                  <a:pos x="9334" y="4660"/>
                </a:cxn>
                <a:cxn ang="0">
                  <a:pos x="1266634" y="797140"/>
                </a:cxn>
                <a:cxn ang="0">
                  <a:pos x="1265275" y="793838"/>
                </a:cxn>
                <a:cxn ang="0">
                  <a:pos x="1261973" y="792480"/>
                </a:cxn>
                <a:cxn ang="0">
                  <a:pos x="1258658" y="793838"/>
                </a:cxn>
                <a:cxn ang="0">
                  <a:pos x="1257300" y="797140"/>
                </a:cxn>
                <a:cxn ang="0">
                  <a:pos x="1258658" y="800455"/>
                </a:cxn>
                <a:cxn ang="0">
                  <a:pos x="1261973" y="801814"/>
                </a:cxn>
                <a:cxn ang="0">
                  <a:pos x="1265275" y="800455"/>
                </a:cxn>
                <a:cxn ang="0">
                  <a:pos x="1266634" y="797140"/>
                </a:cxn>
              </a:cxnLst>
              <a:rect l="0" t="0" r="r" b="b"/>
              <a:pathLst>
                <a:path w="1266825" h="802004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1266825" h="802004">
                  <a:moveTo>
                    <a:pt x="1266634" y="797140"/>
                  </a:moveTo>
                  <a:lnTo>
                    <a:pt x="1265275" y="793838"/>
                  </a:lnTo>
                  <a:lnTo>
                    <a:pt x="1261973" y="792480"/>
                  </a:lnTo>
                  <a:lnTo>
                    <a:pt x="1258658" y="793838"/>
                  </a:lnTo>
                  <a:lnTo>
                    <a:pt x="1257300" y="797140"/>
                  </a:lnTo>
                  <a:lnTo>
                    <a:pt x="1258658" y="800455"/>
                  </a:lnTo>
                  <a:lnTo>
                    <a:pt x="1261973" y="801814"/>
                  </a:lnTo>
                  <a:lnTo>
                    <a:pt x="1265275" y="800455"/>
                  </a:lnTo>
                  <a:lnTo>
                    <a:pt x="1266634" y="797140"/>
                  </a:lnTo>
                  <a:close/>
                </a:path>
              </a:pathLst>
            </a:custGeom>
            <a:solidFill>
              <a:srgbClr val="64A389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403725" y="3113088"/>
            <a:ext cx="693738" cy="2238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fontAlgn="auto">
              <a:spcBef>
                <a:spcPts val="100"/>
              </a:spcBef>
              <a:spcAft>
                <a:spcPts val="0"/>
              </a:spcAft>
              <a:defRPr/>
            </a:pPr>
            <a:r>
              <a:rPr sz="1300" b="1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Ребенок</a:t>
            </a:r>
            <a:endParaRPr sz="13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14341" name="object 9"/>
          <p:cNvGrpSpPr>
            <a:grpSpLocks/>
          </p:cNvGrpSpPr>
          <p:nvPr/>
        </p:nvGrpSpPr>
        <p:grpSpPr bwMode="auto">
          <a:xfrm>
            <a:off x="754063" y="3430588"/>
            <a:ext cx="1516062" cy="3167062"/>
            <a:chOff x="754380" y="3430270"/>
            <a:chExt cx="1515110" cy="3167380"/>
          </a:xfrm>
        </p:grpSpPr>
        <p:pic>
          <p:nvPicPr>
            <p:cNvPr id="14403" name="object 10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54380" y="3430270"/>
              <a:ext cx="1515109" cy="3119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04" name="object 1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5650" y="4988560"/>
              <a:ext cx="1513839" cy="1609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object 12"/>
          <p:cNvSpPr txBox="1"/>
          <p:nvPr/>
        </p:nvSpPr>
        <p:spPr>
          <a:xfrm>
            <a:off x="755650" y="3429000"/>
            <a:ext cx="1514475" cy="3167063"/>
          </a:xfrm>
          <a:prstGeom prst="rect">
            <a:avLst/>
          </a:prstGeom>
          <a:ln w="9344">
            <a:solidFill>
              <a:srgbClr val="ED6D4A"/>
            </a:solidFill>
          </a:ln>
        </p:spPr>
        <p:txBody>
          <a:bodyPr lIns="0" rIns="0" bIns="0">
            <a:spAutoFit/>
          </a:bodyPr>
          <a:lstStyle/>
          <a:p>
            <a:pPr marL="90488">
              <a:spcBef>
                <a:spcPts val="363"/>
              </a:spcBef>
            </a:pPr>
            <a:r>
              <a:rPr lang="ru-RU" sz="1200" b="1">
                <a:solidFill>
                  <a:srgbClr val="000000"/>
                </a:solidFill>
                <a:cs typeface="Arial" charset="0"/>
              </a:rPr>
              <a:t>Музыкальный руководитель</a:t>
            </a:r>
            <a:endParaRPr lang="ru-RU" sz="1200">
              <a:solidFill>
                <a:srgbClr val="000000"/>
              </a:solidFill>
              <a:cs typeface="Arial" charset="0"/>
            </a:endParaRPr>
          </a:p>
          <a:p>
            <a:pPr marL="90488"/>
            <a:r>
              <a:rPr lang="ru-RU" sz="900">
                <a:solidFill>
                  <a:srgbClr val="000000"/>
                </a:solidFill>
                <a:cs typeface="Arial" charset="0"/>
              </a:rPr>
              <a:t>Логоритмика Индивидуальная работа по постановке диафрагмально- речевого дыхания Работа над просодической стороной речи</a:t>
            </a:r>
          </a:p>
          <a:p>
            <a:pPr marL="90488"/>
            <a:r>
              <a:rPr lang="ru-RU" sz="900">
                <a:solidFill>
                  <a:srgbClr val="000000"/>
                </a:solidFill>
                <a:cs typeface="Arial" charset="0"/>
              </a:rPr>
              <a:t>Развитие общей и мелкой моторики Отработка координации движений</a:t>
            </a:r>
          </a:p>
          <a:p>
            <a:pPr marL="90488"/>
            <a:r>
              <a:rPr lang="ru-RU" sz="900">
                <a:solidFill>
                  <a:srgbClr val="000000"/>
                </a:solidFill>
                <a:cs typeface="Arial" charset="0"/>
              </a:rPr>
              <a:t>Подбор музыки для артикуляционной гимнастики Пропаганда музыкотерапии</a:t>
            </a:r>
          </a:p>
        </p:txBody>
      </p:sp>
      <p:pic>
        <p:nvPicPr>
          <p:cNvPr id="14343" name="object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054100"/>
            <a:ext cx="154463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bject 14"/>
          <p:cNvSpPr txBox="1"/>
          <p:nvPr/>
        </p:nvSpPr>
        <p:spPr>
          <a:xfrm>
            <a:off x="971550" y="1052513"/>
            <a:ext cx="1546225" cy="1727200"/>
          </a:xfrm>
          <a:prstGeom prst="rect">
            <a:avLst/>
          </a:prstGeom>
          <a:ln w="9344">
            <a:solidFill>
              <a:srgbClr val="ED6D4A"/>
            </a:solidFill>
          </a:ln>
        </p:spPr>
        <p:txBody>
          <a:bodyPr lIns="0" rIns="0" bIns="0">
            <a:spAutoFit/>
          </a:bodyPr>
          <a:lstStyle/>
          <a:p>
            <a:pPr marL="90488">
              <a:spcBef>
                <a:spcPts val="363"/>
              </a:spcBef>
            </a:pP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0488"/>
            <a:r>
              <a:rPr lang="ru-RU" sz="900">
                <a:solidFill>
                  <a:srgbClr val="000000"/>
                </a:solidFill>
                <a:cs typeface="Arial" charset="0"/>
              </a:rPr>
              <a:t>Психодиагностика Выявление крмпенсаторных возможностей ребенка Тренинговые упражнения Сказкотерапия Куклотерапия</a:t>
            </a:r>
          </a:p>
          <a:p>
            <a:pPr marL="90488"/>
            <a:r>
              <a:rPr lang="ru-RU" sz="900">
                <a:solidFill>
                  <a:srgbClr val="000000"/>
                </a:solidFill>
                <a:cs typeface="Arial" charset="0"/>
              </a:rPr>
              <a:t>Песочная терапия Кинезиология</a:t>
            </a:r>
          </a:p>
        </p:txBody>
      </p:sp>
      <p:pic>
        <p:nvPicPr>
          <p:cNvPr id="14345" name="object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48488" y="981075"/>
            <a:ext cx="137001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bject 16"/>
          <p:cNvSpPr txBox="1"/>
          <p:nvPr/>
        </p:nvSpPr>
        <p:spPr>
          <a:xfrm>
            <a:off x="6948488" y="981075"/>
            <a:ext cx="1371600" cy="1371600"/>
          </a:xfrm>
          <a:prstGeom prst="rect">
            <a:avLst/>
          </a:prstGeom>
          <a:ln w="9344">
            <a:solidFill>
              <a:srgbClr val="ED6D4A"/>
            </a:solidFill>
          </a:ln>
        </p:spPr>
        <p:txBody>
          <a:bodyPr lIns="0" tIns="45719" rIns="0" bIns="0">
            <a:spAutoFit/>
          </a:bodyPr>
          <a:lstStyle/>
          <a:p>
            <a:pPr marL="90488">
              <a:spcBef>
                <a:spcPts val="363"/>
              </a:spcBef>
            </a:pPr>
            <a:r>
              <a:rPr lang="ru-RU" sz="1200" b="1">
                <a:solidFill>
                  <a:srgbClr val="000000"/>
                </a:solidFill>
                <a:cs typeface="Arial" charset="0"/>
              </a:rPr>
              <a:t>Родитель</a:t>
            </a:r>
            <a:endParaRPr lang="ru-RU" sz="1200">
              <a:solidFill>
                <a:srgbClr val="000000"/>
              </a:solidFill>
              <a:cs typeface="Arial" charset="0"/>
            </a:endParaRPr>
          </a:p>
          <a:p>
            <a:pPr marL="90488"/>
            <a:r>
              <a:rPr lang="ru-RU" sz="900">
                <a:solidFill>
                  <a:srgbClr val="000000"/>
                </a:solidFill>
                <a:cs typeface="Arial" charset="0"/>
              </a:rPr>
              <a:t>Выполнение рекомендаций всех специалистов Закрепление навыков у детей</a:t>
            </a:r>
          </a:p>
          <a:p>
            <a:pPr marL="90488"/>
            <a:r>
              <a:rPr lang="ru-RU" sz="900">
                <a:solidFill>
                  <a:srgbClr val="000000"/>
                </a:solidFill>
                <a:cs typeface="Arial" charset="0"/>
              </a:rPr>
              <a:t>Расширение знаний</a:t>
            </a:r>
          </a:p>
        </p:txBody>
      </p:sp>
      <p:grpSp>
        <p:nvGrpSpPr>
          <p:cNvPr id="14347" name="object 17"/>
          <p:cNvGrpSpPr>
            <a:grpSpLocks/>
          </p:cNvGrpSpPr>
          <p:nvPr/>
        </p:nvGrpSpPr>
        <p:grpSpPr bwMode="auto">
          <a:xfrm>
            <a:off x="7019925" y="2852738"/>
            <a:ext cx="1579563" cy="3535362"/>
            <a:chOff x="7019290" y="2852420"/>
            <a:chExt cx="1579880" cy="3535679"/>
          </a:xfrm>
        </p:grpSpPr>
        <p:pic>
          <p:nvPicPr>
            <p:cNvPr id="14400" name="object 1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019290" y="2852420"/>
              <a:ext cx="1579879" cy="3121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01" name="object 19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020560" y="4413250"/>
              <a:ext cx="1578610" cy="1560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02" name="object 20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020560" y="5974080"/>
              <a:ext cx="1578610" cy="414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object 21"/>
          <p:cNvSpPr txBox="1"/>
          <p:nvPr/>
        </p:nvSpPr>
        <p:spPr>
          <a:xfrm>
            <a:off x="7019925" y="2852738"/>
            <a:ext cx="1581150" cy="3536950"/>
          </a:xfrm>
          <a:prstGeom prst="rect">
            <a:avLst/>
          </a:prstGeom>
          <a:ln w="9344">
            <a:solidFill>
              <a:srgbClr val="ED6D4A"/>
            </a:solidFill>
          </a:ln>
        </p:spPr>
        <p:txBody>
          <a:bodyPr lIns="0" rIns="0" bIns="0">
            <a:spAutoFit/>
          </a:bodyPr>
          <a:lstStyle/>
          <a:p>
            <a:pPr marL="133350">
              <a:spcBef>
                <a:spcPts val="363"/>
              </a:spcBef>
            </a:pPr>
            <a:r>
              <a:rPr lang="ru-RU" sz="1200" b="1">
                <a:solidFill>
                  <a:srgbClr val="000000"/>
                </a:solidFill>
                <a:cs typeface="Arial" charset="0"/>
              </a:rPr>
              <a:t>Воспитатель</a:t>
            </a:r>
            <a:endParaRPr lang="ru-RU" sz="1200">
              <a:solidFill>
                <a:srgbClr val="000000"/>
              </a:solidFill>
              <a:cs typeface="Arial" charset="0"/>
            </a:endParaRPr>
          </a:p>
          <a:p>
            <a:pPr marL="133350"/>
            <a:r>
              <a:rPr lang="ru-RU" sz="900">
                <a:solidFill>
                  <a:srgbClr val="000000"/>
                </a:solidFill>
                <a:cs typeface="Arial" charset="0"/>
              </a:rPr>
              <a:t>Диагностика Автоматизация з</a:t>
            </a:r>
            <a:r>
              <a:rPr lang="ru-RU" sz="800">
                <a:solidFill>
                  <a:srgbClr val="000000"/>
                </a:solidFill>
                <a:cs typeface="Arial" charset="0"/>
              </a:rPr>
              <a:t>вуков </a:t>
            </a:r>
            <a:r>
              <a:rPr lang="ru-RU" sz="900">
                <a:solidFill>
                  <a:srgbClr val="000000"/>
                </a:solidFill>
                <a:cs typeface="Arial" charset="0"/>
              </a:rPr>
              <a:t>Развитие фонематического слуха Расширение словаря Помощь в овладении словоизменением и словообразованием Овладение грамматическими категориями Профилактика дисграфии Развитие связной речи Комплексы гимнастик: Артикуляционная, дыхательная, пальчиковая ,глазная, профилактика плоскостопия Использование элементов Музыкотерапии в режимных моментах</a:t>
            </a:r>
          </a:p>
        </p:txBody>
      </p:sp>
      <p:pic>
        <p:nvPicPr>
          <p:cNvPr id="14349" name="object 2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924300" y="1052513"/>
            <a:ext cx="14859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object 23"/>
          <p:cNvSpPr txBox="1"/>
          <p:nvPr/>
        </p:nvSpPr>
        <p:spPr>
          <a:xfrm>
            <a:off x="3922713" y="1052513"/>
            <a:ext cx="1485900" cy="1511300"/>
          </a:xfrm>
          <a:prstGeom prst="rect">
            <a:avLst/>
          </a:prstGeom>
          <a:ln w="9344">
            <a:solidFill>
              <a:srgbClr val="ED6D4A"/>
            </a:solidFill>
          </a:ln>
        </p:spPr>
        <p:txBody>
          <a:bodyPr lIns="0" tIns="44450" rIns="0" bIns="0">
            <a:spAutoFit/>
          </a:bodyPr>
          <a:lstStyle/>
          <a:p>
            <a:pPr marL="90488">
              <a:spcBef>
                <a:spcPts val="350"/>
              </a:spcBef>
            </a:pP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0488"/>
            <a:r>
              <a:rPr lang="ru-RU" sz="900">
                <a:solidFill>
                  <a:srgbClr val="000000"/>
                </a:solidFill>
                <a:cs typeface="Arial" charset="0"/>
              </a:rPr>
              <a:t>Постановка и автоматизация звуков Развитие фонематического слуха Речевое развитие Дыхательная, артикуляционная, пальчиковая гимнастики</a:t>
            </a:r>
          </a:p>
        </p:txBody>
      </p:sp>
      <p:grpSp>
        <p:nvGrpSpPr>
          <p:cNvPr id="14351" name="object 24"/>
          <p:cNvGrpSpPr>
            <a:grpSpLocks/>
          </p:cNvGrpSpPr>
          <p:nvPr/>
        </p:nvGrpSpPr>
        <p:grpSpPr bwMode="auto">
          <a:xfrm>
            <a:off x="2987675" y="3789363"/>
            <a:ext cx="1295400" cy="2874962"/>
            <a:chOff x="2987039" y="3789679"/>
            <a:chExt cx="1295400" cy="2874010"/>
          </a:xfrm>
        </p:grpSpPr>
        <p:pic>
          <p:nvPicPr>
            <p:cNvPr id="14398" name="object 25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987039" y="3789679"/>
              <a:ext cx="1295400" cy="28740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99" name="object 26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987039" y="5349239"/>
              <a:ext cx="1295400" cy="1314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object 27"/>
          <p:cNvSpPr txBox="1"/>
          <p:nvPr/>
        </p:nvSpPr>
        <p:spPr>
          <a:xfrm>
            <a:off x="2987675" y="3787775"/>
            <a:ext cx="1295400" cy="2876550"/>
          </a:xfrm>
          <a:prstGeom prst="rect">
            <a:avLst/>
          </a:prstGeom>
          <a:ln w="9344">
            <a:solidFill>
              <a:srgbClr val="ED6D4A"/>
            </a:solidFill>
          </a:ln>
        </p:spPr>
        <p:txBody>
          <a:bodyPr lIns="0" tIns="45719" rIns="0" bIns="0">
            <a:spAutoFit/>
          </a:bodyPr>
          <a:lstStyle/>
          <a:p>
            <a:pPr marL="90488">
              <a:spcBef>
                <a:spcPts val="363"/>
              </a:spcBef>
            </a:pPr>
            <a:r>
              <a:rPr lang="ru-RU" sz="1200" b="1">
                <a:solidFill>
                  <a:srgbClr val="000000"/>
                </a:solidFill>
                <a:cs typeface="Arial" charset="0"/>
              </a:rPr>
              <a:t>Инструктор по физическому воспитанию</a:t>
            </a:r>
            <a:endParaRPr lang="ru-RU" sz="1200">
              <a:solidFill>
                <a:srgbClr val="000000"/>
              </a:solidFill>
              <a:cs typeface="Arial" charset="0"/>
            </a:endParaRPr>
          </a:p>
          <a:p>
            <a:pPr marL="90488">
              <a:lnSpc>
                <a:spcPts val="1075"/>
              </a:lnSpc>
              <a:spcBef>
                <a:spcPts val="25"/>
              </a:spcBef>
            </a:pPr>
            <a:r>
              <a:rPr lang="ru-RU" sz="900">
                <a:solidFill>
                  <a:srgbClr val="000000"/>
                </a:solidFill>
                <a:cs typeface="Arial" charset="0"/>
              </a:rPr>
              <a:t>Дыхательная гимнастика Пальчиковая гимнастика Развитие крупной и мелкой моторики в физических упражнениях и играх</a:t>
            </a:r>
          </a:p>
          <a:p>
            <a:pPr marL="90488">
              <a:lnSpc>
                <a:spcPts val="1075"/>
              </a:lnSpc>
            </a:pPr>
            <a:r>
              <a:rPr lang="ru-RU" sz="900">
                <a:solidFill>
                  <a:srgbClr val="000000"/>
                </a:solidFill>
                <a:cs typeface="Arial" charset="0"/>
              </a:rPr>
              <a:t>Развитие ОВД Элементы лечебной физкультуры Элементы релаксации</a:t>
            </a:r>
          </a:p>
        </p:txBody>
      </p:sp>
      <p:pic>
        <p:nvPicPr>
          <p:cNvPr id="14353" name="object 2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146675" y="3933825"/>
            <a:ext cx="122396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object 29"/>
          <p:cNvSpPr txBox="1"/>
          <p:nvPr/>
        </p:nvSpPr>
        <p:spPr>
          <a:xfrm>
            <a:off x="5146675" y="3933825"/>
            <a:ext cx="1225550" cy="2230438"/>
          </a:xfrm>
          <a:prstGeom prst="rect">
            <a:avLst/>
          </a:prstGeom>
          <a:ln w="9344">
            <a:solidFill>
              <a:srgbClr val="ED6D4A"/>
            </a:solidFill>
          </a:ln>
        </p:spPr>
        <p:txBody>
          <a:bodyPr lIns="0" rIns="0" bIns="0">
            <a:spAutoFit/>
          </a:bodyPr>
          <a:lstStyle/>
          <a:p>
            <a:pPr marL="90488">
              <a:spcBef>
                <a:spcPts val="363"/>
              </a:spcBef>
            </a:pPr>
            <a:r>
              <a:rPr lang="ru-RU" sz="1200" b="1">
                <a:solidFill>
                  <a:srgbClr val="000000"/>
                </a:solidFill>
                <a:cs typeface="Arial" charset="0"/>
              </a:rPr>
              <a:t>Медперсонал</a:t>
            </a:r>
            <a:endParaRPr lang="ru-RU" sz="1200">
              <a:solidFill>
                <a:srgbClr val="000000"/>
              </a:solidFill>
              <a:cs typeface="Arial" charset="0"/>
            </a:endParaRPr>
          </a:p>
          <a:p>
            <a:pPr marL="90488"/>
            <a:r>
              <a:rPr lang="ru-RU" sz="900">
                <a:solidFill>
                  <a:srgbClr val="000000"/>
                </a:solidFill>
                <a:cs typeface="Arial" charset="0"/>
              </a:rPr>
              <a:t>Индивидуальный массаж</a:t>
            </a:r>
          </a:p>
          <a:p>
            <a:pPr marL="90488"/>
            <a:r>
              <a:rPr lang="ru-RU" sz="900">
                <a:solidFill>
                  <a:srgbClr val="000000"/>
                </a:solidFill>
                <a:cs typeface="Arial" charset="0"/>
              </a:rPr>
              <a:t>ЛФК</a:t>
            </a:r>
          </a:p>
          <a:p>
            <a:pPr marL="90488"/>
            <a:r>
              <a:rPr lang="ru-RU" sz="900">
                <a:solidFill>
                  <a:srgbClr val="000000"/>
                </a:solidFill>
                <a:cs typeface="Arial" charset="0"/>
              </a:rPr>
              <a:t>Физиотерапия</a:t>
            </a:r>
          </a:p>
        </p:txBody>
      </p:sp>
      <p:grpSp>
        <p:nvGrpSpPr>
          <p:cNvPr id="14355" name="object 30"/>
          <p:cNvGrpSpPr>
            <a:grpSpLocks/>
          </p:cNvGrpSpPr>
          <p:nvPr/>
        </p:nvGrpSpPr>
        <p:grpSpPr bwMode="auto">
          <a:xfrm>
            <a:off x="1438275" y="1374775"/>
            <a:ext cx="6483350" cy="3460750"/>
            <a:chOff x="1437639" y="1375410"/>
            <a:chExt cx="6484620" cy="3459479"/>
          </a:xfrm>
        </p:grpSpPr>
        <p:sp>
          <p:nvSpPr>
            <p:cNvPr id="14356" name="object 31"/>
            <p:cNvSpPr>
              <a:spLocks/>
            </p:cNvSpPr>
            <p:nvPr/>
          </p:nvSpPr>
          <p:spPr bwMode="auto">
            <a:xfrm>
              <a:off x="5292089" y="1811020"/>
              <a:ext cx="1739900" cy="1113790"/>
            </a:xfrm>
            <a:custGeom>
              <a:avLst/>
              <a:gdLst/>
              <a:ahLst/>
              <a:cxnLst>
                <a:cxn ang="0">
                  <a:pos x="0" y="1113789"/>
                </a:cxn>
                <a:cxn ang="0">
                  <a:pos x="1739900" y="0"/>
                </a:cxn>
              </a:cxnLst>
              <a:rect l="0" t="0" r="r" b="b"/>
              <a:pathLst>
                <a:path w="1739900" h="1113789">
                  <a:moveTo>
                    <a:pt x="0" y="1113789"/>
                  </a:moveTo>
                  <a:lnTo>
                    <a:pt x="1739900" y="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57" name="object 32"/>
            <p:cNvSpPr>
              <a:spLocks/>
            </p:cNvSpPr>
            <p:nvPr/>
          </p:nvSpPr>
          <p:spPr bwMode="auto">
            <a:xfrm>
              <a:off x="7007860" y="1772920"/>
              <a:ext cx="83820" cy="72390"/>
            </a:xfrm>
            <a:custGeom>
              <a:avLst/>
              <a:gdLst/>
              <a:ahLst/>
              <a:cxnLst>
                <a:cxn ang="0">
                  <a:pos x="83820" y="0"/>
                </a:cxn>
                <a:cxn ang="0">
                  <a:pos x="0" y="8889"/>
                </a:cxn>
                <a:cxn ang="0">
                  <a:pos x="40640" y="72389"/>
                </a:cxn>
                <a:cxn ang="0">
                  <a:pos x="83820" y="0"/>
                </a:cxn>
              </a:cxnLst>
              <a:rect l="0" t="0" r="r" b="b"/>
              <a:pathLst>
                <a:path w="83820" h="72389">
                  <a:moveTo>
                    <a:pt x="83820" y="0"/>
                  </a:moveTo>
                  <a:lnTo>
                    <a:pt x="0" y="8889"/>
                  </a:lnTo>
                  <a:lnTo>
                    <a:pt x="40640" y="72389"/>
                  </a:lnTo>
                  <a:lnTo>
                    <a:pt x="8382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58" name="object 33"/>
            <p:cNvSpPr>
              <a:spLocks/>
            </p:cNvSpPr>
            <p:nvPr/>
          </p:nvSpPr>
          <p:spPr bwMode="auto">
            <a:xfrm>
              <a:off x="2620009" y="2232660"/>
              <a:ext cx="1628139" cy="703580"/>
            </a:xfrm>
            <a:custGeom>
              <a:avLst/>
              <a:gdLst/>
              <a:ahLst/>
              <a:cxnLst>
                <a:cxn ang="0">
                  <a:pos x="1628139" y="703579"/>
                </a:cxn>
                <a:cxn ang="0">
                  <a:pos x="0" y="0"/>
                </a:cxn>
              </a:cxnLst>
              <a:rect l="0" t="0" r="r" b="b"/>
              <a:pathLst>
                <a:path w="1628139" h="703580">
                  <a:moveTo>
                    <a:pt x="1628139" y="703579"/>
                  </a:moveTo>
                  <a:lnTo>
                    <a:pt x="0" y="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59" name="object 34"/>
            <p:cNvSpPr>
              <a:spLocks/>
            </p:cNvSpPr>
            <p:nvPr/>
          </p:nvSpPr>
          <p:spPr bwMode="auto">
            <a:xfrm>
              <a:off x="2555239" y="2199640"/>
              <a:ext cx="85090" cy="69850"/>
            </a:xfrm>
            <a:custGeom>
              <a:avLst/>
              <a:gdLst/>
              <a:ahLst/>
              <a:cxnLst>
                <a:cxn ang="0">
                  <a:pos x="85090" y="0"/>
                </a:cxn>
                <a:cxn ang="0">
                  <a:pos x="0" y="5080"/>
                </a:cxn>
                <a:cxn ang="0">
                  <a:pos x="54610" y="69850"/>
                </a:cxn>
                <a:cxn ang="0">
                  <a:pos x="85090" y="0"/>
                </a:cxn>
              </a:cxnLst>
              <a:rect l="0" t="0" r="r" b="b"/>
              <a:pathLst>
                <a:path w="85089" h="69850">
                  <a:moveTo>
                    <a:pt x="85090" y="0"/>
                  </a:moveTo>
                  <a:lnTo>
                    <a:pt x="0" y="5080"/>
                  </a:lnTo>
                  <a:lnTo>
                    <a:pt x="54610" y="69850"/>
                  </a:lnTo>
                  <a:lnTo>
                    <a:pt x="8509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0" name="object 35"/>
            <p:cNvSpPr>
              <a:spLocks/>
            </p:cNvSpPr>
            <p:nvPr/>
          </p:nvSpPr>
          <p:spPr bwMode="auto">
            <a:xfrm>
              <a:off x="2335529" y="3140710"/>
              <a:ext cx="1837689" cy="486409"/>
            </a:xfrm>
            <a:custGeom>
              <a:avLst/>
              <a:gdLst/>
              <a:ahLst/>
              <a:cxnLst>
                <a:cxn ang="0">
                  <a:pos x="1837690" y="0"/>
                </a:cxn>
                <a:cxn ang="0">
                  <a:pos x="0" y="486409"/>
                </a:cxn>
              </a:cxnLst>
              <a:rect l="0" t="0" r="r" b="b"/>
              <a:pathLst>
                <a:path w="1837689" h="486410">
                  <a:moveTo>
                    <a:pt x="1837690" y="0"/>
                  </a:moveTo>
                  <a:lnTo>
                    <a:pt x="0" y="486409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1" name="object 36"/>
            <p:cNvSpPr>
              <a:spLocks/>
            </p:cNvSpPr>
            <p:nvPr/>
          </p:nvSpPr>
          <p:spPr bwMode="auto">
            <a:xfrm>
              <a:off x="2268219" y="3589020"/>
              <a:ext cx="82550" cy="73660"/>
            </a:xfrm>
            <a:custGeom>
              <a:avLst/>
              <a:gdLst/>
              <a:ahLst/>
              <a:cxnLst>
                <a:cxn ang="0">
                  <a:pos x="62230" y="0"/>
                </a:cxn>
                <a:cxn ang="0">
                  <a:pos x="0" y="55879"/>
                </a:cxn>
                <a:cxn ang="0">
                  <a:pos x="82550" y="73659"/>
                </a:cxn>
                <a:cxn ang="0">
                  <a:pos x="62230" y="0"/>
                </a:cxn>
              </a:cxnLst>
              <a:rect l="0" t="0" r="r" b="b"/>
              <a:pathLst>
                <a:path w="82550" h="73660">
                  <a:moveTo>
                    <a:pt x="62230" y="0"/>
                  </a:moveTo>
                  <a:lnTo>
                    <a:pt x="0" y="55879"/>
                  </a:lnTo>
                  <a:lnTo>
                    <a:pt x="82550" y="73659"/>
                  </a:lnTo>
                  <a:lnTo>
                    <a:pt x="6223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2" name="object 37"/>
            <p:cNvSpPr>
              <a:spLocks/>
            </p:cNvSpPr>
            <p:nvPr/>
          </p:nvSpPr>
          <p:spPr bwMode="auto">
            <a:xfrm>
              <a:off x="5364480" y="3284220"/>
              <a:ext cx="1584960" cy="1384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84960" y="138429"/>
                </a:cxn>
              </a:cxnLst>
              <a:rect l="0" t="0" r="r" b="b"/>
              <a:pathLst>
                <a:path w="1584959" h="138429">
                  <a:moveTo>
                    <a:pt x="0" y="0"/>
                  </a:moveTo>
                  <a:lnTo>
                    <a:pt x="1584960" y="138429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3" name="object 38"/>
            <p:cNvSpPr>
              <a:spLocks/>
            </p:cNvSpPr>
            <p:nvPr/>
          </p:nvSpPr>
          <p:spPr bwMode="auto">
            <a:xfrm>
              <a:off x="6941819" y="3384550"/>
              <a:ext cx="78740" cy="74930"/>
            </a:xfrm>
            <a:custGeom>
              <a:avLst/>
              <a:gdLst/>
              <a:ahLst/>
              <a:cxnLst>
                <a:cxn ang="0">
                  <a:pos x="6350" y="0"/>
                </a:cxn>
                <a:cxn ang="0">
                  <a:pos x="0" y="74929"/>
                </a:cxn>
                <a:cxn ang="0">
                  <a:pos x="78739" y="44450"/>
                </a:cxn>
                <a:cxn ang="0">
                  <a:pos x="6350" y="0"/>
                </a:cxn>
              </a:cxnLst>
              <a:rect l="0" t="0" r="r" b="b"/>
              <a:pathLst>
                <a:path w="78740" h="74929">
                  <a:moveTo>
                    <a:pt x="6350" y="0"/>
                  </a:moveTo>
                  <a:lnTo>
                    <a:pt x="0" y="74929"/>
                  </a:lnTo>
                  <a:lnTo>
                    <a:pt x="78739" y="44450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4" name="object 39"/>
            <p:cNvSpPr>
              <a:spLocks/>
            </p:cNvSpPr>
            <p:nvPr/>
          </p:nvSpPr>
          <p:spPr bwMode="auto">
            <a:xfrm>
              <a:off x="4715510" y="2635250"/>
              <a:ext cx="1270" cy="144780"/>
            </a:xfrm>
            <a:custGeom>
              <a:avLst/>
              <a:gdLst/>
              <a:ahLst/>
              <a:cxnLst>
                <a:cxn ang="0">
                  <a:pos x="0" y="144779"/>
                </a:cxn>
                <a:cxn ang="0">
                  <a:pos x="1269" y="0"/>
                </a:cxn>
              </a:cxnLst>
              <a:rect l="0" t="0" r="r" b="b"/>
              <a:pathLst>
                <a:path w="1270" h="144780">
                  <a:moveTo>
                    <a:pt x="0" y="144779"/>
                  </a:moveTo>
                  <a:lnTo>
                    <a:pt x="1269" y="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5" name="object 40"/>
            <p:cNvSpPr>
              <a:spLocks/>
            </p:cNvSpPr>
            <p:nvPr/>
          </p:nvSpPr>
          <p:spPr bwMode="auto">
            <a:xfrm>
              <a:off x="4678679" y="2564130"/>
              <a:ext cx="74930" cy="76200"/>
            </a:xfrm>
            <a:custGeom>
              <a:avLst/>
              <a:gdLst/>
              <a:ahLst/>
              <a:cxnLst>
                <a:cxn ang="0">
                  <a:pos x="38100" y="0"/>
                </a:cxn>
                <a:cxn ang="0">
                  <a:pos x="0" y="76200"/>
                </a:cxn>
                <a:cxn ang="0">
                  <a:pos x="74930" y="76200"/>
                </a:cxn>
                <a:cxn ang="0">
                  <a:pos x="38100" y="0"/>
                </a:cxn>
              </a:cxnLst>
              <a:rect l="0" t="0" r="r" b="b"/>
              <a:pathLst>
                <a:path w="74929" h="76200">
                  <a:moveTo>
                    <a:pt x="38100" y="0"/>
                  </a:moveTo>
                  <a:lnTo>
                    <a:pt x="0" y="76200"/>
                  </a:lnTo>
                  <a:lnTo>
                    <a:pt x="74930" y="762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6" name="object 41"/>
            <p:cNvSpPr>
              <a:spLocks/>
            </p:cNvSpPr>
            <p:nvPr/>
          </p:nvSpPr>
          <p:spPr bwMode="auto">
            <a:xfrm>
              <a:off x="5148580" y="3501389"/>
              <a:ext cx="314960" cy="3771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960" y="377190"/>
                </a:cxn>
              </a:cxnLst>
              <a:rect l="0" t="0" r="r" b="b"/>
              <a:pathLst>
                <a:path w="314960" h="377189">
                  <a:moveTo>
                    <a:pt x="0" y="0"/>
                  </a:moveTo>
                  <a:lnTo>
                    <a:pt x="314960" y="37719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7" name="object 42"/>
            <p:cNvSpPr>
              <a:spLocks/>
            </p:cNvSpPr>
            <p:nvPr/>
          </p:nvSpPr>
          <p:spPr bwMode="auto">
            <a:xfrm>
              <a:off x="5430519" y="3850639"/>
              <a:ext cx="77470" cy="82550"/>
            </a:xfrm>
            <a:custGeom>
              <a:avLst/>
              <a:gdLst/>
              <a:ahLst/>
              <a:cxnLst>
                <a:cxn ang="0">
                  <a:pos x="58419" y="0"/>
                </a:cxn>
                <a:cxn ang="0">
                  <a:pos x="0" y="48260"/>
                </a:cxn>
                <a:cxn ang="0">
                  <a:pos x="77469" y="82550"/>
                </a:cxn>
                <a:cxn ang="0">
                  <a:pos x="58419" y="0"/>
                </a:cxn>
              </a:cxnLst>
              <a:rect l="0" t="0" r="r" b="b"/>
              <a:pathLst>
                <a:path w="77470" h="82550">
                  <a:moveTo>
                    <a:pt x="58419" y="0"/>
                  </a:moveTo>
                  <a:lnTo>
                    <a:pt x="0" y="48260"/>
                  </a:lnTo>
                  <a:lnTo>
                    <a:pt x="77469" y="82550"/>
                  </a:lnTo>
                  <a:lnTo>
                    <a:pt x="584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8" name="object 43"/>
            <p:cNvSpPr>
              <a:spLocks/>
            </p:cNvSpPr>
            <p:nvPr/>
          </p:nvSpPr>
          <p:spPr bwMode="auto">
            <a:xfrm>
              <a:off x="2484119" y="1412240"/>
              <a:ext cx="1369060" cy="12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69059" y="1270"/>
                </a:cxn>
              </a:cxnLst>
              <a:rect l="0" t="0" r="r" b="b"/>
              <a:pathLst>
                <a:path w="1369060" h="1269">
                  <a:moveTo>
                    <a:pt x="0" y="0"/>
                  </a:moveTo>
                  <a:lnTo>
                    <a:pt x="1369059" y="127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69" name="object 44"/>
            <p:cNvSpPr>
              <a:spLocks/>
            </p:cNvSpPr>
            <p:nvPr/>
          </p:nvSpPr>
          <p:spPr bwMode="auto">
            <a:xfrm>
              <a:off x="3848100" y="1375410"/>
              <a:ext cx="74930" cy="749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4929"/>
                </a:cxn>
                <a:cxn ang="0">
                  <a:pos x="74929" y="38100"/>
                </a:cxn>
                <a:cxn ang="0">
                  <a:pos x="0" y="0"/>
                </a:cxn>
              </a:cxnLst>
              <a:rect l="0" t="0" r="r" b="b"/>
              <a:pathLst>
                <a:path w="74929" h="74930">
                  <a:moveTo>
                    <a:pt x="0" y="0"/>
                  </a:moveTo>
                  <a:lnTo>
                    <a:pt x="0" y="74929"/>
                  </a:lnTo>
                  <a:lnTo>
                    <a:pt x="74929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70" name="object 45"/>
            <p:cNvSpPr>
              <a:spLocks/>
            </p:cNvSpPr>
            <p:nvPr/>
          </p:nvSpPr>
          <p:spPr bwMode="auto">
            <a:xfrm>
              <a:off x="2553969" y="1557020"/>
              <a:ext cx="1369060" cy="0"/>
            </a:xfrm>
            <a:custGeom>
              <a:avLst/>
              <a:gdLst/>
              <a:ahLst/>
              <a:cxnLst>
                <a:cxn ang="0">
                  <a:pos x="1369059" y="0"/>
                </a:cxn>
                <a:cxn ang="0">
                  <a:pos x="0" y="0"/>
                </a:cxn>
              </a:cxnLst>
              <a:rect l="0" t="0" r="r" b="b"/>
              <a:pathLst>
                <a:path w="1369060">
                  <a:moveTo>
                    <a:pt x="1369059" y="0"/>
                  </a:moveTo>
                  <a:lnTo>
                    <a:pt x="0" y="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71" name="object 46"/>
            <p:cNvSpPr>
              <a:spLocks/>
            </p:cNvSpPr>
            <p:nvPr/>
          </p:nvSpPr>
          <p:spPr bwMode="auto">
            <a:xfrm>
              <a:off x="2484119" y="1518920"/>
              <a:ext cx="74930" cy="76200"/>
            </a:xfrm>
            <a:custGeom>
              <a:avLst/>
              <a:gdLst/>
              <a:ahLst/>
              <a:cxnLst>
                <a:cxn ang="0">
                  <a:pos x="74930" y="0"/>
                </a:cxn>
                <a:cxn ang="0">
                  <a:pos x="0" y="38100"/>
                </a:cxn>
                <a:cxn ang="0">
                  <a:pos x="74930" y="76200"/>
                </a:cxn>
                <a:cxn ang="0">
                  <a:pos x="74930" y="0"/>
                </a:cxn>
              </a:cxnLst>
              <a:rect l="0" t="0" r="r" b="b"/>
              <a:pathLst>
                <a:path w="74930" h="76200">
                  <a:moveTo>
                    <a:pt x="74930" y="0"/>
                  </a:moveTo>
                  <a:lnTo>
                    <a:pt x="0" y="38100"/>
                  </a:lnTo>
                  <a:lnTo>
                    <a:pt x="74930" y="76200"/>
                  </a:lnTo>
                  <a:lnTo>
                    <a:pt x="7493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72" name="object 47"/>
            <p:cNvSpPr>
              <a:spLocks/>
            </p:cNvSpPr>
            <p:nvPr/>
          </p:nvSpPr>
          <p:spPr bwMode="auto">
            <a:xfrm>
              <a:off x="5435599" y="1412240"/>
              <a:ext cx="1441450" cy="12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41450" y="1270"/>
                </a:cxn>
              </a:cxnLst>
              <a:rect l="0" t="0" r="r" b="b"/>
              <a:pathLst>
                <a:path w="1441450" h="1269">
                  <a:moveTo>
                    <a:pt x="0" y="0"/>
                  </a:moveTo>
                  <a:lnTo>
                    <a:pt x="1441450" y="127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73" name="object 48"/>
            <p:cNvSpPr>
              <a:spLocks/>
            </p:cNvSpPr>
            <p:nvPr/>
          </p:nvSpPr>
          <p:spPr bwMode="auto">
            <a:xfrm>
              <a:off x="6871969" y="1375410"/>
              <a:ext cx="76200" cy="749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4929"/>
                </a:cxn>
                <a:cxn ang="0">
                  <a:pos x="76200" y="38100"/>
                </a:cxn>
                <a:cxn ang="0">
                  <a:pos x="0" y="0"/>
                </a:cxn>
              </a:cxnLst>
              <a:rect l="0" t="0" r="r" b="b"/>
              <a:pathLst>
                <a:path w="76200" h="74930">
                  <a:moveTo>
                    <a:pt x="0" y="0"/>
                  </a:moveTo>
                  <a:lnTo>
                    <a:pt x="0" y="74929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74" name="object 49"/>
            <p:cNvSpPr>
              <a:spLocks/>
            </p:cNvSpPr>
            <p:nvPr/>
          </p:nvSpPr>
          <p:spPr bwMode="auto">
            <a:xfrm>
              <a:off x="5506719" y="1557020"/>
              <a:ext cx="1441450" cy="0"/>
            </a:xfrm>
            <a:custGeom>
              <a:avLst/>
              <a:gdLst/>
              <a:ahLst/>
              <a:cxnLst>
                <a:cxn ang="0">
                  <a:pos x="1441450" y="0"/>
                </a:cxn>
                <a:cxn ang="0">
                  <a:pos x="0" y="0"/>
                </a:cxn>
              </a:cxnLst>
              <a:rect l="0" t="0" r="r" b="b"/>
              <a:pathLst>
                <a:path w="1441450">
                  <a:moveTo>
                    <a:pt x="1441450" y="0"/>
                  </a:moveTo>
                  <a:lnTo>
                    <a:pt x="0" y="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75" name="object 50"/>
            <p:cNvSpPr>
              <a:spLocks/>
            </p:cNvSpPr>
            <p:nvPr/>
          </p:nvSpPr>
          <p:spPr bwMode="auto">
            <a:xfrm>
              <a:off x="5435599" y="1518920"/>
              <a:ext cx="76200" cy="76200"/>
            </a:xfrm>
            <a:custGeom>
              <a:avLst/>
              <a:gdLst/>
              <a:ahLst/>
              <a:cxnLst>
                <a:cxn ang="0">
                  <a:pos x="76200" y="0"/>
                </a:cxn>
                <a:cxn ang="0">
                  <a:pos x="0" y="38100"/>
                </a:cxn>
                <a:cxn ang="0">
                  <a:pos x="76200" y="76200"/>
                </a:cxn>
                <a:cxn ang="0">
                  <a:pos x="76200" y="0"/>
                </a:cxn>
              </a:cxnLst>
              <a:rect l="0" t="0" r="r" b="b"/>
              <a:pathLst>
                <a:path w="76200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76" name="object 51"/>
            <p:cNvSpPr>
              <a:spLocks/>
            </p:cNvSpPr>
            <p:nvPr/>
          </p:nvSpPr>
          <p:spPr bwMode="auto">
            <a:xfrm>
              <a:off x="1475739" y="2780030"/>
              <a:ext cx="0" cy="5778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7850"/>
                </a:cxn>
              </a:cxnLst>
              <a:rect l="0" t="0" r="r" b="b"/>
              <a:pathLst>
                <a:path h="577850">
                  <a:moveTo>
                    <a:pt x="0" y="0"/>
                  </a:moveTo>
                  <a:lnTo>
                    <a:pt x="0" y="57785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77" name="object 52"/>
            <p:cNvSpPr>
              <a:spLocks/>
            </p:cNvSpPr>
            <p:nvPr/>
          </p:nvSpPr>
          <p:spPr bwMode="auto">
            <a:xfrm>
              <a:off x="1437639" y="3352800"/>
              <a:ext cx="76200" cy="76200"/>
            </a:xfrm>
            <a:custGeom>
              <a:avLst/>
              <a:gdLst/>
              <a:ahLst/>
              <a:cxnLst>
                <a:cxn ang="0">
                  <a:pos x="76200" y="0"/>
                </a:cxn>
                <a:cxn ang="0">
                  <a:pos x="0" y="0"/>
                </a:cxn>
                <a:cxn ang="0">
                  <a:pos x="38100" y="76200"/>
                </a:cxn>
                <a:cxn ang="0">
                  <a:pos x="76200" y="0"/>
                </a:cxn>
              </a:cxnLst>
              <a:rect l="0" t="0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78" name="object 53"/>
            <p:cNvSpPr>
              <a:spLocks/>
            </p:cNvSpPr>
            <p:nvPr/>
          </p:nvSpPr>
          <p:spPr bwMode="auto">
            <a:xfrm>
              <a:off x="1619249" y="2851150"/>
              <a:ext cx="1270" cy="577850"/>
            </a:xfrm>
            <a:custGeom>
              <a:avLst/>
              <a:gdLst/>
              <a:ahLst/>
              <a:cxnLst>
                <a:cxn ang="0">
                  <a:pos x="0" y="577850"/>
                </a:cxn>
                <a:cxn ang="0">
                  <a:pos x="1269" y="0"/>
                </a:cxn>
              </a:cxnLst>
              <a:rect l="0" t="0" r="r" b="b"/>
              <a:pathLst>
                <a:path w="1269" h="577850">
                  <a:moveTo>
                    <a:pt x="0" y="577850"/>
                  </a:moveTo>
                  <a:lnTo>
                    <a:pt x="1269" y="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79" name="object 54"/>
            <p:cNvSpPr>
              <a:spLocks/>
            </p:cNvSpPr>
            <p:nvPr/>
          </p:nvSpPr>
          <p:spPr bwMode="auto">
            <a:xfrm>
              <a:off x="1582419" y="2780030"/>
              <a:ext cx="74930" cy="76200"/>
            </a:xfrm>
            <a:custGeom>
              <a:avLst/>
              <a:gdLst/>
              <a:ahLst/>
              <a:cxnLst>
                <a:cxn ang="0">
                  <a:pos x="38100" y="0"/>
                </a:cxn>
                <a:cxn ang="0">
                  <a:pos x="0" y="76200"/>
                </a:cxn>
                <a:cxn ang="0">
                  <a:pos x="74930" y="76200"/>
                </a:cxn>
                <a:cxn ang="0">
                  <a:pos x="38100" y="0"/>
                </a:cxn>
              </a:cxnLst>
              <a:rect l="0" t="0" r="r" b="b"/>
              <a:pathLst>
                <a:path w="74930" h="76200">
                  <a:moveTo>
                    <a:pt x="38100" y="0"/>
                  </a:moveTo>
                  <a:lnTo>
                    <a:pt x="0" y="76200"/>
                  </a:lnTo>
                  <a:lnTo>
                    <a:pt x="74930" y="762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80" name="object 55"/>
            <p:cNvSpPr>
              <a:spLocks/>
            </p:cNvSpPr>
            <p:nvPr/>
          </p:nvSpPr>
          <p:spPr bwMode="auto">
            <a:xfrm>
              <a:off x="7739380" y="2348230"/>
              <a:ext cx="1270" cy="4343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70" y="434340"/>
                </a:cxn>
              </a:cxnLst>
              <a:rect l="0" t="0" r="r" b="b"/>
              <a:pathLst>
                <a:path w="1270" h="434339">
                  <a:moveTo>
                    <a:pt x="0" y="0"/>
                  </a:moveTo>
                  <a:lnTo>
                    <a:pt x="1270" y="43434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81" name="object 56"/>
            <p:cNvSpPr>
              <a:spLocks/>
            </p:cNvSpPr>
            <p:nvPr/>
          </p:nvSpPr>
          <p:spPr bwMode="auto">
            <a:xfrm>
              <a:off x="7702549" y="2777490"/>
              <a:ext cx="76200" cy="74930"/>
            </a:xfrm>
            <a:custGeom>
              <a:avLst/>
              <a:gdLst/>
              <a:ahLst/>
              <a:cxnLst>
                <a:cxn ang="0">
                  <a:pos x="76200" y="0"/>
                </a:cxn>
                <a:cxn ang="0">
                  <a:pos x="0" y="0"/>
                </a:cxn>
                <a:cxn ang="0">
                  <a:pos x="38100" y="74930"/>
                </a:cxn>
                <a:cxn ang="0">
                  <a:pos x="76200" y="0"/>
                </a:cxn>
              </a:cxnLst>
              <a:rect l="0" t="0" r="r" b="b"/>
              <a:pathLst>
                <a:path w="76200" h="74930">
                  <a:moveTo>
                    <a:pt x="76200" y="0"/>
                  </a:moveTo>
                  <a:lnTo>
                    <a:pt x="0" y="0"/>
                  </a:lnTo>
                  <a:lnTo>
                    <a:pt x="38100" y="7493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82" name="object 57"/>
            <p:cNvSpPr>
              <a:spLocks/>
            </p:cNvSpPr>
            <p:nvPr/>
          </p:nvSpPr>
          <p:spPr bwMode="auto">
            <a:xfrm>
              <a:off x="7884160" y="2419350"/>
              <a:ext cx="0" cy="433070"/>
            </a:xfrm>
            <a:custGeom>
              <a:avLst/>
              <a:gdLst/>
              <a:ahLst/>
              <a:cxnLst>
                <a:cxn ang="0">
                  <a:pos x="0" y="433070"/>
                </a:cxn>
                <a:cxn ang="0">
                  <a:pos x="0" y="0"/>
                </a:cxn>
              </a:cxnLst>
              <a:rect l="0" t="0" r="r" b="b"/>
              <a:pathLst>
                <a:path h="433069">
                  <a:moveTo>
                    <a:pt x="0" y="433070"/>
                  </a:moveTo>
                  <a:lnTo>
                    <a:pt x="0" y="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83" name="object 58"/>
            <p:cNvSpPr>
              <a:spLocks/>
            </p:cNvSpPr>
            <p:nvPr/>
          </p:nvSpPr>
          <p:spPr bwMode="auto">
            <a:xfrm>
              <a:off x="7847330" y="2348230"/>
              <a:ext cx="74930" cy="76200"/>
            </a:xfrm>
            <a:custGeom>
              <a:avLst/>
              <a:gdLst/>
              <a:ahLst/>
              <a:cxnLst>
                <a:cxn ang="0">
                  <a:pos x="36829" y="0"/>
                </a:cxn>
                <a:cxn ang="0">
                  <a:pos x="0" y="76200"/>
                </a:cxn>
                <a:cxn ang="0">
                  <a:pos x="74929" y="76200"/>
                </a:cxn>
                <a:cxn ang="0">
                  <a:pos x="36829" y="0"/>
                </a:cxn>
              </a:cxnLst>
              <a:rect l="0" t="0" r="r" b="b"/>
              <a:pathLst>
                <a:path w="74929" h="76200">
                  <a:moveTo>
                    <a:pt x="36829" y="0"/>
                  </a:moveTo>
                  <a:lnTo>
                    <a:pt x="0" y="76200"/>
                  </a:lnTo>
                  <a:lnTo>
                    <a:pt x="74929" y="76200"/>
                  </a:lnTo>
                  <a:lnTo>
                    <a:pt x="3682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84" name="object 59"/>
            <p:cNvSpPr>
              <a:spLocks/>
            </p:cNvSpPr>
            <p:nvPr/>
          </p:nvSpPr>
          <p:spPr bwMode="auto">
            <a:xfrm>
              <a:off x="2268219" y="4005580"/>
              <a:ext cx="659130" cy="3949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59130" y="394970"/>
                </a:cxn>
              </a:cxnLst>
              <a:rect l="0" t="0" r="r" b="b"/>
              <a:pathLst>
                <a:path w="659130" h="394970">
                  <a:moveTo>
                    <a:pt x="0" y="0"/>
                  </a:moveTo>
                  <a:lnTo>
                    <a:pt x="659130" y="39497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85" name="object 60"/>
            <p:cNvSpPr>
              <a:spLocks/>
            </p:cNvSpPr>
            <p:nvPr/>
          </p:nvSpPr>
          <p:spPr bwMode="auto">
            <a:xfrm>
              <a:off x="2903219" y="4366260"/>
              <a:ext cx="83820" cy="71120"/>
            </a:xfrm>
            <a:custGeom>
              <a:avLst/>
              <a:gdLst/>
              <a:ahLst/>
              <a:cxnLst>
                <a:cxn ang="0">
                  <a:pos x="39369" y="0"/>
                </a:cxn>
                <a:cxn ang="0">
                  <a:pos x="0" y="64769"/>
                </a:cxn>
                <a:cxn ang="0">
                  <a:pos x="83819" y="71119"/>
                </a:cxn>
                <a:cxn ang="0">
                  <a:pos x="39369" y="0"/>
                </a:cxn>
              </a:cxnLst>
              <a:rect l="0" t="0" r="r" b="b"/>
              <a:pathLst>
                <a:path w="83819" h="71120">
                  <a:moveTo>
                    <a:pt x="39369" y="0"/>
                  </a:moveTo>
                  <a:lnTo>
                    <a:pt x="0" y="64769"/>
                  </a:lnTo>
                  <a:lnTo>
                    <a:pt x="83819" y="71119"/>
                  </a:lnTo>
                  <a:lnTo>
                    <a:pt x="3936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86" name="object 61"/>
            <p:cNvSpPr>
              <a:spLocks/>
            </p:cNvSpPr>
            <p:nvPr/>
          </p:nvSpPr>
          <p:spPr bwMode="auto">
            <a:xfrm>
              <a:off x="2329179" y="3896360"/>
              <a:ext cx="654050" cy="379730"/>
            </a:xfrm>
            <a:custGeom>
              <a:avLst/>
              <a:gdLst/>
              <a:ahLst/>
              <a:cxnLst>
                <a:cxn ang="0">
                  <a:pos x="654050" y="379729"/>
                </a:cxn>
                <a:cxn ang="0">
                  <a:pos x="0" y="0"/>
                </a:cxn>
              </a:cxnLst>
              <a:rect l="0" t="0" r="r" b="b"/>
              <a:pathLst>
                <a:path w="654050" h="379729">
                  <a:moveTo>
                    <a:pt x="654050" y="379729"/>
                  </a:moveTo>
                  <a:lnTo>
                    <a:pt x="0" y="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87" name="object 62"/>
            <p:cNvSpPr>
              <a:spLocks/>
            </p:cNvSpPr>
            <p:nvPr/>
          </p:nvSpPr>
          <p:spPr bwMode="auto">
            <a:xfrm>
              <a:off x="2268219" y="3860800"/>
              <a:ext cx="83820" cy="711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719" y="71119"/>
                </a:cxn>
                <a:cxn ang="0">
                  <a:pos x="83819" y="5080"/>
                </a:cxn>
                <a:cxn ang="0">
                  <a:pos x="0" y="0"/>
                </a:cxn>
              </a:cxnLst>
              <a:rect l="0" t="0" r="r" b="b"/>
              <a:pathLst>
                <a:path w="83819" h="71120">
                  <a:moveTo>
                    <a:pt x="0" y="0"/>
                  </a:moveTo>
                  <a:lnTo>
                    <a:pt x="45719" y="71119"/>
                  </a:lnTo>
                  <a:lnTo>
                    <a:pt x="83819" y="5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88" name="object 63"/>
            <p:cNvSpPr>
              <a:spLocks/>
            </p:cNvSpPr>
            <p:nvPr/>
          </p:nvSpPr>
          <p:spPr bwMode="auto">
            <a:xfrm>
              <a:off x="6371589" y="3550920"/>
              <a:ext cx="598170" cy="593090"/>
            </a:xfrm>
            <a:custGeom>
              <a:avLst/>
              <a:gdLst/>
              <a:ahLst/>
              <a:cxnLst>
                <a:cxn ang="0">
                  <a:pos x="0" y="593089"/>
                </a:cxn>
                <a:cxn ang="0">
                  <a:pos x="598169" y="0"/>
                </a:cxn>
              </a:cxnLst>
              <a:rect l="0" t="0" r="r" b="b"/>
              <a:pathLst>
                <a:path w="598170" h="593089">
                  <a:moveTo>
                    <a:pt x="0" y="593089"/>
                  </a:moveTo>
                  <a:lnTo>
                    <a:pt x="598169" y="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89" name="object 64"/>
            <p:cNvSpPr>
              <a:spLocks/>
            </p:cNvSpPr>
            <p:nvPr/>
          </p:nvSpPr>
          <p:spPr bwMode="auto">
            <a:xfrm>
              <a:off x="6939280" y="3501389"/>
              <a:ext cx="81280" cy="80010"/>
            </a:xfrm>
            <a:custGeom>
              <a:avLst/>
              <a:gdLst/>
              <a:ahLst/>
              <a:cxnLst>
                <a:cxn ang="0">
                  <a:pos x="81279" y="0"/>
                </a:cxn>
                <a:cxn ang="0">
                  <a:pos x="0" y="25400"/>
                </a:cxn>
                <a:cxn ang="0">
                  <a:pos x="53340" y="80010"/>
                </a:cxn>
                <a:cxn ang="0">
                  <a:pos x="81279" y="0"/>
                </a:cxn>
              </a:cxnLst>
              <a:rect l="0" t="0" r="r" b="b"/>
              <a:pathLst>
                <a:path w="81279" h="80010">
                  <a:moveTo>
                    <a:pt x="81279" y="0"/>
                  </a:moveTo>
                  <a:lnTo>
                    <a:pt x="0" y="25400"/>
                  </a:lnTo>
                  <a:lnTo>
                    <a:pt x="53340" y="80010"/>
                  </a:lnTo>
                  <a:lnTo>
                    <a:pt x="8127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90" name="object 65"/>
            <p:cNvSpPr>
              <a:spLocks/>
            </p:cNvSpPr>
            <p:nvPr/>
          </p:nvSpPr>
          <p:spPr bwMode="auto">
            <a:xfrm>
              <a:off x="6422389" y="3717289"/>
              <a:ext cx="598170" cy="593090"/>
            </a:xfrm>
            <a:custGeom>
              <a:avLst/>
              <a:gdLst/>
              <a:ahLst/>
              <a:cxnLst>
                <a:cxn ang="0">
                  <a:pos x="598169" y="0"/>
                </a:cxn>
                <a:cxn ang="0">
                  <a:pos x="0" y="593090"/>
                </a:cxn>
              </a:cxnLst>
              <a:rect l="0" t="0" r="r" b="b"/>
              <a:pathLst>
                <a:path w="598170" h="593089">
                  <a:moveTo>
                    <a:pt x="598169" y="0"/>
                  </a:moveTo>
                  <a:lnTo>
                    <a:pt x="0" y="59309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91" name="object 66"/>
            <p:cNvSpPr>
              <a:spLocks/>
            </p:cNvSpPr>
            <p:nvPr/>
          </p:nvSpPr>
          <p:spPr bwMode="auto">
            <a:xfrm>
              <a:off x="6371589" y="4279900"/>
              <a:ext cx="81280" cy="80010"/>
            </a:xfrm>
            <a:custGeom>
              <a:avLst/>
              <a:gdLst/>
              <a:ahLst/>
              <a:cxnLst>
                <a:cxn ang="0">
                  <a:pos x="27939" y="0"/>
                </a:cxn>
                <a:cxn ang="0">
                  <a:pos x="0" y="80010"/>
                </a:cxn>
                <a:cxn ang="0">
                  <a:pos x="81280" y="54610"/>
                </a:cxn>
                <a:cxn ang="0">
                  <a:pos x="27939" y="0"/>
                </a:cxn>
              </a:cxnLst>
              <a:rect l="0" t="0" r="r" b="b"/>
              <a:pathLst>
                <a:path w="81279" h="80010">
                  <a:moveTo>
                    <a:pt x="27939" y="0"/>
                  </a:moveTo>
                  <a:lnTo>
                    <a:pt x="0" y="80010"/>
                  </a:lnTo>
                  <a:lnTo>
                    <a:pt x="81280" y="54610"/>
                  </a:lnTo>
                  <a:lnTo>
                    <a:pt x="2793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92" name="object 67"/>
            <p:cNvSpPr>
              <a:spLocks/>
            </p:cNvSpPr>
            <p:nvPr/>
          </p:nvSpPr>
          <p:spPr bwMode="auto">
            <a:xfrm>
              <a:off x="4118610" y="3501389"/>
              <a:ext cx="237490" cy="229870"/>
            </a:xfrm>
            <a:custGeom>
              <a:avLst/>
              <a:gdLst/>
              <a:ahLst/>
              <a:cxnLst>
                <a:cxn ang="0">
                  <a:pos x="237489" y="0"/>
                </a:cxn>
                <a:cxn ang="0">
                  <a:pos x="0" y="229870"/>
                </a:cxn>
              </a:cxnLst>
              <a:rect l="0" t="0" r="r" b="b"/>
              <a:pathLst>
                <a:path w="237489" h="229870">
                  <a:moveTo>
                    <a:pt x="237489" y="0"/>
                  </a:moveTo>
                  <a:lnTo>
                    <a:pt x="0" y="22987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93" name="object 68"/>
            <p:cNvSpPr>
              <a:spLocks/>
            </p:cNvSpPr>
            <p:nvPr/>
          </p:nvSpPr>
          <p:spPr bwMode="auto">
            <a:xfrm>
              <a:off x="4067810" y="3700780"/>
              <a:ext cx="80010" cy="80010"/>
            </a:xfrm>
            <a:custGeom>
              <a:avLst/>
              <a:gdLst/>
              <a:ahLst/>
              <a:cxnLst>
                <a:cxn ang="0">
                  <a:pos x="27939" y="0"/>
                </a:cxn>
                <a:cxn ang="0">
                  <a:pos x="0" y="80010"/>
                </a:cxn>
                <a:cxn ang="0">
                  <a:pos x="80010" y="54610"/>
                </a:cxn>
                <a:cxn ang="0">
                  <a:pos x="27939" y="0"/>
                </a:cxn>
              </a:cxnLst>
              <a:rect l="0" t="0" r="r" b="b"/>
              <a:pathLst>
                <a:path w="80010" h="80010">
                  <a:moveTo>
                    <a:pt x="27939" y="0"/>
                  </a:moveTo>
                  <a:lnTo>
                    <a:pt x="0" y="80010"/>
                  </a:lnTo>
                  <a:lnTo>
                    <a:pt x="80010" y="54610"/>
                  </a:lnTo>
                  <a:lnTo>
                    <a:pt x="2793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94" name="object 69"/>
            <p:cNvSpPr>
              <a:spLocks/>
            </p:cNvSpPr>
            <p:nvPr/>
          </p:nvSpPr>
          <p:spPr bwMode="auto">
            <a:xfrm>
              <a:off x="4354829" y="4653280"/>
              <a:ext cx="793750" cy="0"/>
            </a:xfrm>
            <a:custGeom>
              <a:avLst/>
              <a:gdLst/>
              <a:ahLst/>
              <a:cxnLst>
                <a:cxn ang="0">
                  <a:pos x="793750" y="0"/>
                </a:cxn>
                <a:cxn ang="0">
                  <a:pos x="0" y="0"/>
                </a:cxn>
              </a:cxnLst>
              <a:rect l="0" t="0" r="r" b="b"/>
              <a:pathLst>
                <a:path w="793750">
                  <a:moveTo>
                    <a:pt x="793750" y="0"/>
                  </a:moveTo>
                  <a:lnTo>
                    <a:pt x="0" y="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95" name="object 70"/>
            <p:cNvSpPr>
              <a:spLocks/>
            </p:cNvSpPr>
            <p:nvPr/>
          </p:nvSpPr>
          <p:spPr bwMode="auto">
            <a:xfrm>
              <a:off x="4283710" y="4615180"/>
              <a:ext cx="74930" cy="76200"/>
            </a:xfrm>
            <a:custGeom>
              <a:avLst/>
              <a:gdLst/>
              <a:ahLst/>
              <a:cxnLst>
                <a:cxn ang="0">
                  <a:pos x="74929" y="0"/>
                </a:cxn>
                <a:cxn ang="0">
                  <a:pos x="0" y="38100"/>
                </a:cxn>
                <a:cxn ang="0">
                  <a:pos x="74929" y="76200"/>
                </a:cxn>
                <a:cxn ang="0">
                  <a:pos x="74929" y="0"/>
                </a:cxn>
              </a:cxnLst>
              <a:rect l="0" t="0" r="r" b="b"/>
              <a:pathLst>
                <a:path w="74929" h="76200">
                  <a:moveTo>
                    <a:pt x="74929" y="0"/>
                  </a:moveTo>
                  <a:lnTo>
                    <a:pt x="0" y="38100"/>
                  </a:lnTo>
                  <a:lnTo>
                    <a:pt x="74929" y="76200"/>
                  </a:lnTo>
                  <a:lnTo>
                    <a:pt x="7492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96" name="object 71"/>
            <p:cNvSpPr>
              <a:spLocks/>
            </p:cNvSpPr>
            <p:nvPr/>
          </p:nvSpPr>
          <p:spPr bwMode="auto">
            <a:xfrm>
              <a:off x="4354829" y="4796789"/>
              <a:ext cx="793750" cy="0"/>
            </a:xfrm>
            <a:custGeom>
              <a:avLst/>
              <a:gdLst/>
              <a:ahLst/>
              <a:cxnLst>
                <a:cxn ang="0">
                  <a:pos x="793750" y="0"/>
                </a:cxn>
                <a:cxn ang="0">
                  <a:pos x="0" y="0"/>
                </a:cxn>
              </a:cxnLst>
              <a:rect l="0" t="0" r="r" b="b"/>
              <a:pathLst>
                <a:path w="793750">
                  <a:moveTo>
                    <a:pt x="793750" y="0"/>
                  </a:moveTo>
                  <a:lnTo>
                    <a:pt x="0" y="0"/>
                  </a:lnTo>
                </a:path>
              </a:pathLst>
            </a:custGeom>
            <a:noFill/>
            <a:ln w="9344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397" name="object 72"/>
            <p:cNvSpPr>
              <a:spLocks/>
            </p:cNvSpPr>
            <p:nvPr/>
          </p:nvSpPr>
          <p:spPr bwMode="auto">
            <a:xfrm>
              <a:off x="4283710" y="4759960"/>
              <a:ext cx="74930" cy="74930"/>
            </a:xfrm>
            <a:custGeom>
              <a:avLst/>
              <a:gdLst/>
              <a:ahLst/>
              <a:cxnLst>
                <a:cxn ang="0">
                  <a:pos x="74929" y="0"/>
                </a:cxn>
                <a:cxn ang="0">
                  <a:pos x="0" y="36829"/>
                </a:cxn>
                <a:cxn ang="0">
                  <a:pos x="74929" y="74929"/>
                </a:cxn>
                <a:cxn ang="0">
                  <a:pos x="74929" y="0"/>
                </a:cxn>
              </a:cxnLst>
              <a:rect l="0" t="0" r="r" b="b"/>
              <a:pathLst>
                <a:path w="74929" h="74929">
                  <a:moveTo>
                    <a:pt x="74929" y="0"/>
                  </a:moveTo>
                  <a:lnTo>
                    <a:pt x="0" y="36829"/>
                  </a:lnTo>
                  <a:lnTo>
                    <a:pt x="74929" y="74929"/>
                  </a:lnTo>
                  <a:lnTo>
                    <a:pt x="7492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1138" y="725488"/>
            <a:ext cx="7005637" cy="360362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2200" dirty="0">
                <a:solidFill>
                  <a:srgbClr val="990000"/>
                </a:solidFill>
              </a:rPr>
              <a:t>Взаимодействие</a:t>
            </a:r>
            <a:r>
              <a:rPr sz="2200" spc="-80" dirty="0">
                <a:solidFill>
                  <a:srgbClr val="990000"/>
                </a:solidFill>
              </a:rPr>
              <a:t> </a:t>
            </a:r>
            <a:r>
              <a:rPr sz="2200" spc="-10" dirty="0">
                <a:solidFill>
                  <a:srgbClr val="990000"/>
                </a:solidFill>
              </a:rPr>
              <a:t>учителя-</a:t>
            </a:r>
            <a:r>
              <a:rPr sz="2200" dirty="0">
                <a:solidFill>
                  <a:srgbClr val="990000"/>
                </a:solidFill>
              </a:rPr>
              <a:t>логопеда</a:t>
            </a:r>
            <a:r>
              <a:rPr sz="2200" spc="-70" dirty="0">
                <a:solidFill>
                  <a:srgbClr val="990000"/>
                </a:solidFill>
              </a:rPr>
              <a:t> </a:t>
            </a:r>
            <a:r>
              <a:rPr sz="2200" dirty="0">
                <a:solidFill>
                  <a:srgbClr val="990000"/>
                </a:solidFill>
              </a:rPr>
              <a:t>и</a:t>
            </a:r>
            <a:r>
              <a:rPr sz="2200" spc="-65" dirty="0">
                <a:solidFill>
                  <a:srgbClr val="990000"/>
                </a:solidFill>
              </a:rPr>
              <a:t> </a:t>
            </a:r>
            <a:r>
              <a:rPr sz="2200" spc="-10" dirty="0">
                <a:solidFill>
                  <a:srgbClr val="990000"/>
                </a:solidFill>
              </a:rPr>
              <a:t>воспитателя</a:t>
            </a:r>
            <a:endParaRPr sz="2200"/>
          </a:p>
        </p:txBody>
      </p:sp>
      <p:sp>
        <p:nvSpPr>
          <p:cNvPr id="3" name="object 3"/>
          <p:cNvSpPr txBox="1"/>
          <p:nvPr/>
        </p:nvSpPr>
        <p:spPr>
          <a:xfrm>
            <a:off x="1481138" y="1300163"/>
            <a:ext cx="6508750" cy="310356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92113" algn="ctr">
              <a:spcBef>
                <a:spcPts val="100"/>
              </a:spcBef>
            </a:pPr>
            <a:r>
              <a:rPr lang="ru-RU" sz="2400" b="1">
                <a:solidFill>
                  <a:srgbClr val="990000"/>
                </a:solidFill>
                <a:cs typeface="Arial" charset="0"/>
              </a:rPr>
              <a:t>ЛОГОПЕД</a:t>
            </a:r>
            <a:endParaRPr lang="ru-RU" sz="2400">
              <a:solidFill>
                <a:srgbClr val="000000"/>
              </a:solidFill>
              <a:cs typeface="Arial" charset="0"/>
            </a:endParaRPr>
          </a:p>
          <a:p>
            <a:pPr marL="392113"/>
            <a:r>
              <a:rPr lang="ru-RU" sz="2200" i="1">
                <a:solidFill>
                  <a:srgbClr val="000000"/>
                </a:solidFill>
                <a:cs typeface="Arial" charset="0"/>
              </a:rPr>
              <a:t>Формирует первичные речевые навыки у детей- логопатов, подбирая для своих занятий материал, максимально приближенный к темам занятий с воспитателем</a:t>
            </a:r>
            <a:endParaRPr lang="ru-RU" sz="2200">
              <a:solidFill>
                <a:srgbClr val="000000"/>
              </a:solidFill>
              <a:cs typeface="Arial" charset="0"/>
            </a:endParaRPr>
          </a:p>
          <a:p>
            <a:pPr marL="392113" algn="ctr"/>
            <a:r>
              <a:rPr lang="ru-RU" sz="2400" b="1">
                <a:solidFill>
                  <a:srgbClr val="990000"/>
                </a:solidFill>
                <a:cs typeface="Arial" charset="0"/>
              </a:rPr>
              <a:t>ВОСПИТАТЕЛЬ</a:t>
            </a:r>
            <a:endParaRPr lang="ru-RU" sz="2400">
              <a:solidFill>
                <a:srgbClr val="000000"/>
              </a:solidFill>
              <a:cs typeface="Arial" charset="0"/>
            </a:endParaRPr>
          </a:p>
          <a:p>
            <a:pPr marL="392113"/>
            <a:r>
              <a:rPr lang="ru-RU" sz="2200" i="1">
                <a:solidFill>
                  <a:srgbClr val="000000"/>
                </a:solidFill>
                <a:cs typeface="Arial" charset="0"/>
              </a:rPr>
              <a:t>Закрепляет сформированные речевые навыки, учитывая этапы проводимой логопедической работы</a:t>
            </a:r>
            <a:endParaRPr lang="ru-RU" sz="220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861</Words>
  <Application>Microsoft Office PowerPoint</Application>
  <PresentationFormat>Экран (4:3)</PresentationFormat>
  <Paragraphs>99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Trebuchet MS</vt:lpstr>
      <vt:lpstr>Century Gothic</vt:lpstr>
      <vt:lpstr>Times New Roman</vt:lpstr>
      <vt:lpstr>Office Theme</vt:lpstr>
      <vt:lpstr>Слайд 1</vt:lpstr>
      <vt:lpstr>Программа разработана в соответствии: - Федерального закона от 29 декабря 2012 г. N 273-ФЗ "Об образовании в Российской Федерации";</vt:lpstr>
      <vt:lpstr>Слайд 3</vt:lpstr>
      <vt:lpstr>Слайд 4</vt:lpstr>
      <vt:lpstr>Задачи Программы:</vt:lpstr>
      <vt:lpstr>Слайд 6</vt:lpstr>
      <vt:lpstr>Реализация Программы осуществляется ежедневно в течении всего времени нахождения ребенка в детском саду</vt:lpstr>
      <vt:lpstr>М О Д Е Л Ь коррекционно – профилактической работы в ДОУ</vt:lpstr>
      <vt:lpstr>Взаимодействие учителя-логопеда и воспитателя</vt:lpstr>
      <vt:lpstr>Этапы взаимодействия с семьей</vt:lpstr>
      <vt:lpstr>Формы общения педагога с родителями</vt:lpstr>
      <vt:lpstr>Организация развивающей предметно- пространственной среды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ОТ</dc:creator>
  <cp:lastModifiedBy>User</cp:lastModifiedBy>
  <cp:revision>2</cp:revision>
  <dcterms:created xsi:type="dcterms:W3CDTF">2022-05-08T05:37:13Z</dcterms:created>
  <dcterms:modified xsi:type="dcterms:W3CDTF">2022-05-19T08:02:29Z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2017-11-17T00:00:00Z</vt:filetime>
  </property>
</Properties>
</file>